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344" r:id="rId2"/>
    <p:sldId id="345" r:id="rId3"/>
    <p:sldId id="297" r:id="rId4"/>
    <p:sldId id="325" r:id="rId5"/>
    <p:sldId id="338" r:id="rId6"/>
    <p:sldId id="333" r:id="rId7"/>
    <p:sldId id="290" r:id="rId8"/>
    <p:sldId id="304" r:id="rId9"/>
    <p:sldId id="303" r:id="rId10"/>
    <p:sldId id="291" r:id="rId11"/>
    <p:sldId id="332" r:id="rId12"/>
    <p:sldId id="319" r:id="rId13"/>
    <p:sldId id="321" r:id="rId14"/>
    <p:sldId id="320" r:id="rId15"/>
    <p:sldId id="314" r:id="rId16"/>
    <p:sldId id="339" r:id="rId17"/>
    <p:sldId id="269" r:id="rId18"/>
    <p:sldId id="270" r:id="rId19"/>
    <p:sldId id="272" r:id="rId20"/>
    <p:sldId id="337" r:id="rId21"/>
    <p:sldId id="347" r:id="rId22"/>
    <p:sldId id="326" r:id="rId23"/>
    <p:sldId id="327" r:id="rId24"/>
    <p:sldId id="352" r:id="rId25"/>
    <p:sldId id="341" r:id="rId26"/>
    <p:sldId id="342" r:id="rId27"/>
    <p:sldId id="353" r:id="rId28"/>
    <p:sldId id="334"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37" autoAdjust="0"/>
    <p:restoredTop sz="76703" autoAdjust="0"/>
  </p:normalViewPr>
  <p:slideViewPr>
    <p:cSldViewPr snapToGrid="0" snapToObjects="1">
      <p:cViewPr>
        <p:scale>
          <a:sx n="70" d="100"/>
          <a:sy n="70" d="100"/>
        </p:scale>
        <p:origin x="2072" y="21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5" d="100"/>
          <a:sy n="55" d="100"/>
        </p:scale>
        <p:origin x="-2832"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A00437-1E61-4A0A-A510-CFDEA2C17423}" type="datetimeFigureOut">
              <a:rPr lang="en-US" smtClean="0"/>
              <a:t>9/27/16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BCF7F62-B1FD-460F-8B39-4FFF540CE276}" type="slidenum">
              <a:rPr lang="en-US" smtClean="0"/>
              <a:t>‹#›</a:t>
            </a:fld>
            <a:endParaRPr lang="en-US"/>
          </a:p>
        </p:txBody>
      </p:sp>
    </p:spTree>
    <p:extLst>
      <p:ext uri="{BB962C8B-B14F-4D97-AF65-F5344CB8AC3E}">
        <p14:creationId xmlns:p14="http://schemas.microsoft.com/office/powerpoint/2010/main" val="2066234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0AB456-B155-494C-BF6B-A3F2612205FC}" type="datetimeFigureOut">
              <a:rPr lang="en-US" smtClean="0"/>
              <a:t>9/27/16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AC5CDC5-1B76-49CD-96D2-F77CF63DED54}" type="slidenum">
              <a:rPr lang="en-US" smtClean="0"/>
              <a:t>‹#›</a:t>
            </a:fld>
            <a:endParaRPr lang="en-US"/>
          </a:p>
        </p:txBody>
      </p:sp>
    </p:spTree>
    <p:extLst>
      <p:ext uri="{BB962C8B-B14F-4D97-AF65-F5344CB8AC3E}">
        <p14:creationId xmlns:p14="http://schemas.microsoft.com/office/powerpoint/2010/main" val="1487038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p>
          <a:p>
            <a:pPr lvl="0"/>
            <a:r>
              <a:rPr lang="en-US" dirty="0" smtClean="0"/>
              <a:t>To help answer this question</a:t>
            </a:r>
            <a:r>
              <a:rPr lang="en-US" baseline="0" dirty="0" smtClean="0"/>
              <a:t>, HGI conducted in-depth research to not only determine the current consumer sentiment about wheat and grains, but to understand where and how they’re getting their information. </a:t>
            </a:r>
            <a:endParaRPr lang="en-US" dirty="0"/>
          </a:p>
        </p:txBody>
      </p:sp>
      <p:sp>
        <p:nvSpPr>
          <p:cNvPr id="4" name="Slide Number Placeholder 3"/>
          <p:cNvSpPr>
            <a:spLocks noGrp="1"/>
          </p:cNvSpPr>
          <p:nvPr>
            <p:ph type="sldNum" sz="quarter" idx="10"/>
          </p:nvPr>
        </p:nvSpPr>
        <p:spPr/>
        <p:txBody>
          <a:bodyPr/>
          <a:lstStyle/>
          <a:p>
            <a:fld id="{0AC5CDC5-1B76-49CD-96D2-F77CF63DED54}" type="slidenum">
              <a:rPr lang="en-US" smtClean="0"/>
              <a:t>3</a:t>
            </a:fld>
            <a:endParaRPr lang="en-US"/>
          </a:p>
        </p:txBody>
      </p:sp>
    </p:spTree>
    <p:extLst>
      <p:ext uri="{BB962C8B-B14F-4D97-AF65-F5344CB8AC3E}">
        <p14:creationId xmlns:p14="http://schemas.microsoft.com/office/powerpoint/2010/main" val="3466982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baseline="0" dirty="0" smtClean="0">
              <a:solidFill>
                <a:schemeClr val="tx1"/>
              </a:solidFill>
              <a:effectLst/>
              <a:latin typeface="+mn-lt"/>
              <a:ea typeface="+mn-ea"/>
              <a:cs typeface="+mn-cs"/>
            </a:endParaRPr>
          </a:p>
          <a:p>
            <a:pPr lvl="0"/>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C5CDC5-1B76-49CD-96D2-F77CF63DED54}" type="slidenum">
              <a:rPr lang="en-US" smtClean="0"/>
              <a:t>12</a:t>
            </a:fld>
            <a:endParaRPr lang="en-US"/>
          </a:p>
        </p:txBody>
      </p:sp>
    </p:spTree>
    <p:extLst>
      <p:ext uri="{BB962C8B-B14F-4D97-AF65-F5344CB8AC3E}">
        <p14:creationId xmlns:p14="http://schemas.microsoft.com/office/powerpoint/2010/main" val="3832669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CDC5-1B76-49CD-96D2-F77CF63DED54}" type="slidenum">
              <a:rPr lang="en-US" smtClean="0"/>
              <a:t>13</a:t>
            </a:fld>
            <a:endParaRPr lang="en-US"/>
          </a:p>
        </p:txBody>
      </p:sp>
    </p:spTree>
    <p:extLst>
      <p:ext uri="{BB962C8B-B14F-4D97-AF65-F5344CB8AC3E}">
        <p14:creationId xmlns:p14="http://schemas.microsoft.com/office/powerpoint/2010/main" val="1579694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CDC5-1B76-49CD-96D2-F77CF63DED54}" type="slidenum">
              <a:rPr lang="en-US" smtClean="0"/>
              <a:t>14</a:t>
            </a:fld>
            <a:endParaRPr lang="en-US"/>
          </a:p>
        </p:txBody>
      </p:sp>
    </p:spTree>
    <p:extLst>
      <p:ext uri="{BB962C8B-B14F-4D97-AF65-F5344CB8AC3E}">
        <p14:creationId xmlns:p14="http://schemas.microsoft.com/office/powerpoint/2010/main" val="3337773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CDC5-1B76-49CD-96D2-F77CF63DED54}" type="slidenum">
              <a:rPr lang="en-US" smtClean="0"/>
              <a:t>15</a:t>
            </a:fld>
            <a:endParaRPr lang="en-US"/>
          </a:p>
        </p:txBody>
      </p:sp>
    </p:spTree>
    <p:extLst>
      <p:ext uri="{BB962C8B-B14F-4D97-AF65-F5344CB8AC3E}">
        <p14:creationId xmlns:p14="http://schemas.microsoft.com/office/powerpoint/2010/main" val="3084599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C5CDC5-1B76-49CD-96D2-F77CF63DED54}" type="slidenum">
              <a:rPr lang="en-US" smtClean="0"/>
              <a:t>16</a:t>
            </a:fld>
            <a:endParaRPr lang="en-US"/>
          </a:p>
        </p:txBody>
      </p:sp>
    </p:spTree>
    <p:extLst>
      <p:ext uri="{BB962C8B-B14F-4D97-AF65-F5344CB8AC3E}">
        <p14:creationId xmlns:p14="http://schemas.microsoft.com/office/powerpoint/2010/main" val="2979794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CDC5-1B76-49CD-96D2-F77CF63DED54}" type="slidenum">
              <a:rPr lang="en-US" smtClean="0"/>
              <a:t>17</a:t>
            </a:fld>
            <a:endParaRPr lang="en-US"/>
          </a:p>
        </p:txBody>
      </p:sp>
    </p:spTree>
    <p:extLst>
      <p:ext uri="{BB962C8B-B14F-4D97-AF65-F5344CB8AC3E}">
        <p14:creationId xmlns:p14="http://schemas.microsoft.com/office/powerpoint/2010/main" val="2303514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as we </a:t>
            </a:r>
            <a:r>
              <a:rPr lang="en-US" baseline="0" dirty="0" smtClean="0"/>
              <a:t>continue to build these emotional connections, we also anticipate further changes in consumer consumption. </a:t>
            </a:r>
            <a:endParaRPr lang="en-US" dirty="0"/>
          </a:p>
        </p:txBody>
      </p:sp>
      <p:sp>
        <p:nvSpPr>
          <p:cNvPr id="4" name="Slide Number Placeholder 3"/>
          <p:cNvSpPr>
            <a:spLocks noGrp="1"/>
          </p:cNvSpPr>
          <p:nvPr>
            <p:ph type="sldNum" sz="quarter" idx="10"/>
          </p:nvPr>
        </p:nvSpPr>
        <p:spPr/>
        <p:txBody>
          <a:bodyPr/>
          <a:lstStyle/>
          <a:p>
            <a:fld id="{0AC5CDC5-1B76-49CD-96D2-F77CF63DED54}" type="slidenum">
              <a:rPr lang="en-US" smtClean="0"/>
              <a:t>18</a:t>
            </a:fld>
            <a:endParaRPr lang="en-US"/>
          </a:p>
        </p:txBody>
      </p:sp>
    </p:spTree>
    <p:extLst>
      <p:ext uri="{BB962C8B-B14F-4D97-AF65-F5344CB8AC3E}">
        <p14:creationId xmlns:p14="http://schemas.microsoft.com/office/powerpoint/2010/main" val="1447417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C5CDC5-1B76-49CD-96D2-F77CF63DED54}" type="slidenum">
              <a:rPr lang="en-US" smtClean="0"/>
              <a:t>19</a:t>
            </a:fld>
            <a:endParaRPr lang="en-US"/>
          </a:p>
        </p:txBody>
      </p:sp>
    </p:spTree>
    <p:extLst>
      <p:ext uri="{BB962C8B-B14F-4D97-AF65-F5344CB8AC3E}">
        <p14:creationId xmlns:p14="http://schemas.microsoft.com/office/powerpoint/2010/main" val="4017097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to understand</a:t>
            </a:r>
            <a:r>
              <a:rPr lang="en-US" baseline="0" dirty="0" smtClean="0"/>
              <a:t> that it’s not just information that moves consumers’ positions – emotion is a critical driver as well. In terms of the key issues we’re addressing to correct misinformation about grains,</a:t>
            </a:r>
            <a:r>
              <a:rPr lang="en-US" dirty="0" smtClean="0"/>
              <a:t> we’ve seen a great</a:t>
            </a:r>
            <a:r>
              <a:rPr lang="en-US" baseline="0" dirty="0" smtClean="0"/>
              <a:t> improvement on the gluten-free argument, even if it’s a fight that’s not yet entirely put to bed, but the shift in concern towards carbs must now be a focus, with potential for a much greater impact beyond wheat.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a:t>
            </a:r>
            <a:r>
              <a:rPr lang="en-US" baseline="0" dirty="0" smtClean="0"/>
              <a:t> the consumer, media, online and mobile landscape continuously evolving with new voices, channels and opinions – the Canadian perception of grains and wheat will continue to evolve with 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so our job, as HGI and as an industry, we must continue to monitor, change and drive online conversations, media coverage and emotional connections to share the health benefits and importance of grains as an integral part of healthy eating patterns. </a:t>
            </a:r>
            <a:endParaRPr lang="en-US" dirty="0" smtClean="0"/>
          </a:p>
          <a:p>
            <a:endParaRPr lang="en-US" dirty="0"/>
          </a:p>
        </p:txBody>
      </p:sp>
      <p:sp>
        <p:nvSpPr>
          <p:cNvPr id="4" name="Slide Number Placeholder 3"/>
          <p:cNvSpPr>
            <a:spLocks noGrp="1"/>
          </p:cNvSpPr>
          <p:nvPr>
            <p:ph type="sldNum" sz="quarter" idx="10"/>
          </p:nvPr>
        </p:nvSpPr>
        <p:spPr/>
        <p:txBody>
          <a:bodyPr/>
          <a:lstStyle/>
          <a:p>
            <a:fld id="{0AC5CDC5-1B76-49CD-96D2-F77CF63DED54}" type="slidenum">
              <a:rPr lang="en-US" smtClean="0"/>
              <a:t>20</a:t>
            </a:fld>
            <a:endParaRPr lang="en-US"/>
          </a:p>
        </p:txBody>
      </p:sp>
    </p:spTree>
    <p:extLst>
      <p:ext uri="{BB962C8B-B14F-4D97-AF65-F5344CB8AC3E}">
        <p14:creationId xmlns:p14="http://schemas.microsoft.com/office/powerpoint/2010/main" val="1447417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our research reveals – consumers are starting to </a:t>
            </a:r>
            <a:r>
              <a:rPr lang="en-US" sz="1200" kern="1200" dirty="0" smtClean="0">
                <a:solidFill>
                  <a:schemeClr val="tx1"/>
                </a:solidFill>
                <a:effectLst/>
                <a:latin typeface="+mn-lt"/>
                <a:ea typeface="+mn-ea"/>
                <a:cs typeface="+mn-cs"/>
              </a:rPr>
              <a:t>ask questions about carbs and their impact on weight gain/management.</a:t>
            </a:r>
            <a:r>
              <a:rPr lang="en-US" sz="1200" kern="1200" baseline="0" dirty="0" smtClean="0">
                <a:solidFill>
                  <a:schemeClr val="tx1"/>
                </a:solidFill>
                <a:effectLst/>
                <a:latin typeface="+mn-lt"/>
                <a:ea typeface="+mn-ea"/>
                <a:cs typeface="+mn-cs"/>
              </a:rPr>
              <a:t> While</a:t>
            </a:r>
            <a:r>
              <a:rPr lang="en-US" sz="1200" kern="1200" dirty="0" smtClean="0">
                <a:solidFill>
                  <a:schemeClr val="tx1"/>
                </a:solidFill>
                <a:effectLst/>
                <a:latin typeface="+mn-lt"/>
                <a:ea typeface="+mn-ea"/>
                <a:cs typeface="+mn-cs"/>
              </a:rPr>
              <a:t> it’s a different question, it remains</a:t>
            </a:r>
            <a:r>
              <a:rPr lang="en-US" sz="1200" kern="1200" baseline="0" dirty="0" smtClean="0">
                <a:solidFill>
                  <a:schemeClr val="tx1"/>
                </a:solidFill>
                <a:effectLst/>
                <a:latin typeface="+mn-lt"/>
                <a:ea typeface="+mn-ea"/>
                <a:cs typeface="+mn-cs"/>
              </a:rPr>
              <a:t> a challenge our industry must address together to garner, keep and maintain the trust of Canadian consumers. </a:t>
            </a:r>
            <a:r>
              <a:rPr lang="en-US" dirty="0" smtClean="0"/>
              <a:t>And</a:t>
            </a:r>
            <a:r>
              <a:rPr lang="en-US" baseline="0" dirty="0" smtClean="0"/>
              <a:t> to drive this trust we must follow the consumer trust model focused on building the confidence between consumers and grains in authentic and meaningful ways.</a:t>
            </a:r>
            <a:endParaRPr lang="en-US" dirty="0"/>
          </a:p>
        </p:txBody>
      </p:sp>
      <p:sp>
        <p:nvSpPr>
          <p:cNvPr id="4" name="Slide Number Placeholder 3"/>
          <p:cNvSpPr>
            <a:spLocks noGrp="1"/>
          </p:cNvSpPr>
          <p:nvPr>
            <p:ph type="sldNum" sz="quarter" idx="10"/>
          </p:nvPr>
        </p:nvSpPr>
        <p:spPr/>
        <p:txBody>
          <a:bodyPr/>
          <a:lstStyle/>
          <a:p>
            <a:fld id="{0AC5CDC5-1B76-49CD-96D2-F77CF63DED54}" type="slidenum">
              <a:rPr lang="en-US" smtClean="0"/>
              <a:t>22</a:t>
            </a:fld>
            <a:endParaRPr lang="en-US"/>
          </a:p>
        </p:txBody>
      </p:sp>
    </p:spTree>
    <p:extLst>
      <p:ext uri="{BB962C8B-B14F-4D97-AF65-F5344CB8AC3E}">
        <p14:creationId xmlns:p14="http://schemas.microsoft.com/office/powerpoint/2010/main" val="324203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we wanted to understand WHERE Canadians are getting their food information </a:t>
            </a:r>
            <a:r>
              <a:rPr lang="en-US" baseline="0" dirty="0" smtClean="0"/>
              <a:t>from…</a:t>
            </a:r>
          </a:p>
          <a:p>
            <a:endParaRPr lang="en-US" dirty="0"/>
          </a:p>
        </p:txBody>
      </p:sp>
      <p:sp>
        <p:nvSpPr>
          <p:cNvPr id="4" name="Slide Number Placeholder 3"/>
          <p:cNvSpPr>
            <a:spLocks noGrp="1"/>
          </p:cNvSpPr>
          <p:nvPr>
            <p:ph type="sldNum" sz="quarter" idx="10"/>
          </p:nvPr>
        </p:nvSpPr>
        <p:spPr/>
        <p:txBody>
          <a:bodyPr/>
          <a:lstStyle/>
          <a:p>
            <a:fld id="{0AC5CDC5-1B76-49CD-96D2-F77CF63DED54}" type="slidenum">
              <a:rPr lang="en-US" smtClean="0"/>
              <a:t>4</a:t>
            </a:fld>
            <a:endParaRPr lang="en-US"/>
          </a:p>
        </p:txBody>
      </p:sp>
    </p:spTree>
    <p:extLst>
      <p:ext uri="{BB962C8B-B14F-4D97-AF65-F5344CB8AC3E}">
        <p14:creationId xmlns:p14="http://schemas.microsoft.com/office/powerpoint/2010/main" val="673260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so to build</a:t>
            </a:r>
            <a:r>
              <a:rPr lang="en-US" sz="1200" kern="1200" baseline="0" dirty="0" smtClean="0">
                <a:solidFill>
                  <a:schemeClr val="tx1"/>
                </a:solidFill>
                <a:effectLst/>
                <a:latin typeface="+mn-lt"/>
                <a:ea typeface="+mn-ea"/>
                <a:cs typeface="+mn-cs"/>
              </a:rPr>
              <a:t> this trust and confidence, going forward, HGI will address the </a:t>
            </a:r>
            <a:r>
              <a:rPr lang="en-US" sz="1200" kern="1200" dirty="0" smtClean="0">
                <a:solidFill>
                  <a:schemeClr val="tx1"/>
                </a:solidFill>
                <a:effectLst/>
                <a:latin typeface="+mn-lt"/>
                <a:ea typeface="+mn-ea"/>
                <a:cs typeface="+mn-cs"/>
              </a:rPr>
              <a:t>emotionally-led consumer concerns, by</a:t>
            </a:r>
            <a:r>
              <a:rPr lang="en-US" sz="1200" kern="1200" baseline="0" dirty="0" smtClean="0">
                <a:solidFill>
                  <a:schemeClr val="tx1"/>
                </a:solidFill>
                <a:effectLst/>
                <a:latin typeface="+mn-lt"/>
                <a:ea typeface="+mn-ea"/>
                <a:cs typeface="+mn-cs"/>
              </a:rPr>
              <a:t> focusing our efforts on building an emotional connection between them and our grains (particularly with food like bread).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We’ll do this by…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C5CDC5-1B76-49CD-96D2-F77CF63DED54}" type="slidenum">
              <a:rPr lang="en-US" smtClean="0"/>
              <a:t>23</a:t>
            </a:fld>
            <a:endParaRPr lang="en-US"/>
          </a:p>
        </p:txBody>
      </p:sp>
    </p:spTree>
    <p:extLst>
      <p:ext uri="{BB962C8B-B14F-4D97-AF65-F5344CB8AC3E}">
        <p14:creationId xmlns:p14="http://schemas.microsoft.com/office/powerpoint/2010/main" val="3546345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tLang="en-US">
              <a:ea typeface="MS PGothic" charset="-128"/>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fld id="{00A38D7A-53D0-6A4D-B11A-4620DB3CCB53}" type="slidenum">
              <a:rPr lang="en-US" altLang="en-US"/>
              <a:pPr/>
              <a:t>24</a:t>
            </a:fld>
            <a:endParaRPr lang="en-US" altLang="en-US"/>
          </a:p>
        </p:txBody>
      </p:sp>
    </p:spTree>
    <p:extLst>
      <p:ext uri="{BB962C8B-B14F-4D97-AF65-F5344CB8AC3E}">
        <p14:creationId xmlns:p14="http://schemas.microsoft.com/office/powerpoint/2010/main" val="1009505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CDC5-1B76-49CD-96D2-F77CF63DED54}" type="slidenum">
              <a:rPr lang="en-US" smtClean="0"/>
              <a:t>25</a:t>
            </a:fld>
            <a:endParaRPr lang="en-US"/>
          </a:p>
        </p:txBody>
      </p:sp>
    </p:spTree>
    <p:extLst>
      <p:ext uri="{BB962C8B-B14F-4D97-AF65-F5344CB8AC3E}">
        <p14:creationId xmlns:p14="http://schemas.microsoft.com/office/powerpoint/2010/main" val="1447417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to understand</a:t>
            </a:r>
            <a:r>
              <a:rPr lang="en-US" baseline="0" dirty="0" smtClean="0"/>
              <a:t> that it’s not just information that moves consumers’ positions – emotion is a critical driver as well. In terms of the key issues we’re addressing to correct misinformation about grains,</a:t>
            </a:r>
            <a:r>
              <a:rPr lang="en-US" dirty="0" smtClean="0"/>
              <a:t> we’ve seen a great</a:t>
            </a:r>
            <a:r>
              <a:rPr lang="en-US" baseline="0" dirty="0" smtClean="0"/>
              <a:t> improvement on the gluten-free argument, even if it’s a fight that’s not yet entirely put to bed, but the shift in concern towards carbs must now be a focus, with potential for a much greater impact beyond wheat.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a:t>
            </a:r>
            <a:r>
              <a:rPr lang="en-US" baseline="0" dirty="0" smtClean="0"/>
              <a:t> the consumer, media, online and mobile landscape continuously evolving with new voices, channels and opinions – the Canadian perception of grains and wheat will continue to evolve with 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so our job, as HGI and as an industry, we must continue to monitor, change and drive online conversations, media coverage and emotional connections to share the health benefits and importance of grains as an integral part of healthy eating patterns. </a:t>
            </a:r>
            <a:endParaRPr lang="en-US" dirty="0" smtClean="0"/>
          </a:p>
          <a:p>
            <a:endParaRPr lang="en-US" dirty="0"/>
          </a:p>
        </p:txBody>
      </p:sp>
      <p:sp>
        <p:nvSpPr>
          <p:cNvPr id="4" name="Slide Number Placeholder 3"/>
          <p:cNvSpPr>
            <a:spLocks noGrp="1"/>
          </p:cNvSpPr>
          <p:nvPr>
            <p:ph type="sldNum" sz="quarter" idx="10"/>
          </p:nvPr>
        </p:nvSpPr>
        <p:spPr/>
        <p:txBody>
          <a:bodyPr/>
          <a:lstStyle/>
          <a:p>
            <a:fld id="{0AC5CDC5-1B76-49CD-96D2-F77CF63DED54}" type="slidenum">
              <a:rPr lang="en-US" smtClean="0"/>
              <a:t>26</a:t>
            </a:fld>
            <a:endParaRPr lang="en-US"/>
          </a:p>
        </p:txBody>
      </p:sp>
    </p:spTree>
    <p:extLst>
      <p:ext uri="{BB962C8B-B14F-4D97-AF65-F5344CB8AC3E}">
        <p14:creationId xmlns:p14="http://schemas.microsoft.com/office/powerpoint/2010/main" val="1447417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C5CDC5-1B76-49CD-96D2-F77CF63DED54}" type="slidenum">
              <a:rPr lang="en-US" smtClean="0"/>
              <a:t>28</a:t>
            </a:fld>
            <a:endParaRPr lang="en-US"/>
          </a:p>
        </p:txBody>
      </p:sp>
    </p:spTree>
    <p:extLst>
      <p:ext uri="{BB962C8B-B14F-4D97-AF65-F5344CB8AC3E}">
        <p14:creationId xmlns:p14="http://schemas.microsoft.com/office/powerpoint/2010/main" val="345526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then focused specifically on the top sources for nutrition-specific knowledge.</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AC5CDC5-1B76-49CD-96D2-F77CF63DED54}" type="slidenum">
              <a:rPr lang="en-US" smtClean="0"/>
              <a:t>5</a:t>
            </a:fld>
            <a:endParaRPr lang="en-US"/>
          </a:p>
        </p:txBody>
      </p:sp>
    </p:spTree>
    <p:extLst>
      <p:ext uri="{BB962C8B-B14F-4D97-AF65-F5344CB8AC3E}">
        <p14:creationId xmlns:p14="http://schemas.microsoft.com/office/powerpoint/2010/main" val="375736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To then understand HOW grains are being discussed and profiled across Canada, we looked at the media stories, articles and quotes that discussed our key industry issues. </a:t>
            </a:r>
            <a:endParaRPr lang="en-US" dirty="0"/>
          </a:p>
        </p:txBody>
      </p:sp>
      <p:sp>
        <p:nvSpPr>
          <p:cNvPr id="4" name="Slide Number Placeholder 3"/>
          <p:cNvSpPr>
            <a:spLocks noGrp="1"/>
          </p:cNvSpPr>
          <p:nvPr>
            <p:ph type="sldNum" sz="quarter" idx="10"/>
          </p:nvPr>
        </p:nvSpPr>
        <p:spPr/>
        <p:txBody>
          <a:bodyPr/>
          <a:lstStyle/>
          <a:p>
            <a:fld id="{0AC5CDC5-1B76-49CD-96D2-F77CF63DED54}" type="slidenum">
              <a:rPr lang="en-US" smtClean="0"/>
              <a:t>6</a:t>
            </a:fld>
            <a:endParaRPr lang="en-US"/>
          </a:p>
        </p:txBody>
      </p:sp>
    </p:spTree>
    <p:extLst>
      <p:ext uri="{BB962C8B-B14F-4D97-AF65-F5344CB8AC3E}">
        <p14:creationId xmlns:p14="http://schemas.microsoft.com/office/powerpoint/2010/main" val="3925207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baseline="0" dirty="0" smtClean="0">
                <a:solidFill>
                  <a:schemeClr val="tx1"/>
                </a:solidFill>
                <a:effectLst/>
                <a:latin typeface="+mn-lt"/>
                <a:ea typeface="+mn-ea"/>
                <a:cs typeface="+mn-cs"/>
              </a:rPr>
              <a:t>Focused on top-tier media outlets held in high-regard by Canadians, we analyzed a sixth month period (date) to understand how media coverage is either impeding or improving the consumer trust in grains – and who is leading the conversation. </a:t>
            </a:r>
            <a:endParaRPr lang="en-US" dirty="0"/>
          </a:p>
        </p:txBody>
      </p:sp>
      <p:sp>
        <p:nvSpPr>
          <p:cNvPr id="4" name="Slide Number Placeholder 3"/>
          <p:cNvSpPr>
            <a:spLocks noGrp="1"/>
          </p:cNvSpPr>
          <p:nvPr>
            <p:ph type="sldNum" sz="quarter" idx="10"/>
          </p:nvPr>
        </p:nvSpPr>
        <p:spPr/>
        <p:txBody>
          <a:bodyPr/>
          <a:lstStyle/>
          <a:p>
            <a:fld id="{0AC5CDC5-1B76-49CD-96D2-F77CF63DED54}" type="slidenum">
              <a:rPr lang="en-US" smtClean="0"/>
              <a:t>7</a:t>
            </a:fld>
            <a:endParaRPr lang="en-US"/>
          </a:p>
        </p:txBody>
      </p:sp>
    </p:spTree>
    <p:extLst>
      <p:ext uri="{BB962C8B-B14F-4D97-AF65-F5344CB8AC3E}">
        <p14:creationId xmlns:p14="http://schemas.microsoft.com/office/powerpoint/2010/main" val="4138399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our audit</a:t>
            </a:r>
            <a:r>
              <a:rPr lang="en-US" baseline="0" dirty="0" smtClean="0"/>
              <a:t> revealed was that there are many spokespeople commenting on the industry, but that researchers and registered dietitians really stand out as the most-frequent.</a:t>
            </a:r>
          </a:p>
          <a:p>
            <a:endParaRPr lang="en-US" baseline="0" dirty="0" smtClean="0"/>
          </a:p>
        </p:txBody>
      </p:sp>
      <p:sp>
        <p:nvSpPr>
          <p:cNvPr id="4" name="Slide Number Placeholder 3"/>
          <p:cNvSpPr>
            <a:spLocks noGrp="1"/>
          </p:cNvSpPr>
          <p:nvPr>
            <p:ph type="sldNum" sz="quarter" idx="10"/>
          </p:nvPr>
        </p:nvSpPr>
        <p:spPr/>
        <p:txBody>
          <a:bodyPr/>
          <a:lstStyle/>
          <a:p>
            <a:fld id="{0AC5CDC5-1B76-49CD-96D2-F77CF63DED54}" type="slidenum">
              <a:rPr lang="en-US" smtClean="0"/>
              <a:t>8</a:t>
            </a:fld>
            <a:endParaRPr lang="en-US"/>
          </a:p>
        </p:txBody>
      </p:sp>
    </p:spTree>
    <p:extLst>
      <p:ext uri="{BB962C8B-B14F-4D97-AF65-F5344CB8AC3E}">
        <p14:creationId xmlns:p14="http://schemas.microsoft.com/office/powerpoint/2010/main" val="245956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audit showed</a:t>
            </a:r>
            <a:r>
              <a:rPr lang="en-US" baseline="0" dirty="0" smtClean="0"/>
              <a:t> that the media coverage and sentiment of whole grains vs refined grains differs greatly. </a:t>
            </a:r>
            <a:endParaRPr lang="en-US" dirty="0"/>
          </a:p>
        </p:txBody>
      </p:sp>
      <p:sp>
        <p:nvSpPr>
          <p:cNvPr id="4" name="Slide Number Placeholder 3"/>
          <p:cNvSpPr>
            <a:spLocks noGrp="1"/>
          </p:cNvSpPr>
          <p:nvPr>
            <p:ph type="sldNum" sz="quarter" idx="10"/>
          </p:nvPr>
        </p:nvSpPr>
        <p:spPr/>
        <p:txBody>
          <a:bodyPr/>
          <a:lstStyle/>
          <a:p>
            <a:fld id="{0AC5CDC5-1B76-49CD-96D2-F77CF63DED54}" type="slidenum">
              <a:rPr lang="en-US" smtClean="0"/>
              <a:t>9</a:t>
            </a:fld>
            <a:endParaRPr lang="en-US"/>
          </a:p>
        </p:txBody>
      </p:sp>
    </p:spTree>
    <p:extLst>
      <p:ext uri="{BB962C8B-B14F-4D97-AF65-F5344CB8AC3E}">
        <p14:creationId xmlns:p14="http://schemas.microsoft.com/office/powerpoint/2010/main" val="395604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most notably, the audit revealed is that the consumer mindset is changing. While in the recent past, consumer concerns around grains were really focused on gluten. Over the last couple years, there has been a great deal of success in dispelling the pseudo-science around gluten and its had a big impact on Canadians perceptions.</a:t>
            </a:r>
          </a:p>
          <a:p>
            <a:endParaRPr lang="en-US" baseline="0" dirty="0" smtClean="0"/>
          </a:p>
          <a:p>
            <a:r>
              <a:rPr lang="en-US" baseline="0" dirty="0" smtClean="0"/>
              <a:t>As a result-free media coverage related to gluten-free has slowed significantly (and become more balanced), while coverage of carbohydrates and weight management has become a much more dominate and common topic.</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AC5CDC5-1B76-49CD-96D2-F77CF63DED54}" type="slidenum">
              <a:rPr lang="en-US" smtClean="0"/>
              <a:t>10</a:t>
            </a:fld>
            <a:endParaRPr lang="en-US"/>
          </a:p>
        </p:txBody>
      </p:sp>
    </p:spTree>
    <p:extLst>
      <p:ext uri="{BB962C8B-B14F-4D97-AF65-F5344CB8AC3E}">
        <p14:creationId xmlns:p14="http://schemas.microsoft.com/office/powerpoint/2010/main" val="694095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our media audit, we also conduct</a:t>
            </a:r>
            <a:r>
              <a:rPr lang="en-US" sz="1200" kern="1200" baseline="0" dirty="0" smtClean="0">
                <a:solidFill>
                  <a:schemeClr val="tx1"/>
                </a:solidFill>
                <a:effectLst/>
                <a:latin typeface="+mn-lt"/>
                <a:ea typeface="+mn-ea"/>
                <a:cs typeface="+mn-cs"/>
              </a:rPr>
              <a:t> an annual survey of Canadians </a:t>
            </a:r>
            <a:r>
              <a:rPr lang="en-US" sz="1200" kern="1200" dirty="0" smtClean="0">
                <a:solidFill>
                  <a:schemeClr val="tx1"/>
                </a:solidFill>
                <a:effectLst/>
                <a:latin typeface="+mn-lt"/>
                <a:ea typeface="+mn-ea"/>
                <a:cs typeface="+mn-cs"/>
              </a:rPr>
              <a:t>to understand</a:t>
            </a:r>
            <a:r>
              <a:rPr lang="en-US" sz="1200" kern="1200" baseline="0" dirty="0" smtClean="0">
                <a:solidFill>
                  <a:schemeClr val="tx1"/>
                </a:solidFill>
                <a:effectLst/>
                <a:latin typeface="+mn-lt"/>
                <a:ea typeface="+mn-ea"/>
                <a:cs typeface="+mn-cs"/>
              </a:rPr>
              <a:t> the shifts in consumer attention: in this case, from gluten-free to carb-reducing diets, and the current consumer impressions of wheat and grain. </a:t>
            </a:r>
          </a:p>
          <a:p>
            <a:endParaRPr lang="en-US" dirty="0"/>
          </a:p>
        </p:txBody>
      </p:sp>
      <p:sp>
        <p:nvSpPr>
          <p:cNvPr id="4" name="Slide Number Placeholder 3"/>
          <p:cNvSpPr>
            <a:spLocks noGrp="1"/>
          </p:cNvSpPr>
          <p:nvPr>
            <p:ph type="sldNum" sz="quarter" idx="10"/>
          </p:nvPr>
        </p:nvSpPr>
        <p:spPr/>
        <p:txBody>
          <a:bodyPr/>
          <a:lstStyle/>
          <a:p>
            <a:fld id="{0AC5CDC5-1B76-49CD-96D2-F77CF63DED54}" type="slidenum">
              <a:rPr lang="en-US" smtClean="0"/>
              <a:t>11</a:t>
            </a:fld>
            <a:endParaRPr lang="en-US"/>
          </a:p>
        </p:txBody>
      </p:sp>
    </p:spTree>
    <p:extLst>
      <p:ext uri="{BB962C8B-B14F-4D97-AF65-F5344CB8AC3E}">
        <p14:creationId xmlns:p14="http://schemas.microsoft.com/office/powerpoint/2010/main" val="2979794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B28D0C-8692-7940-88C5-2FA9A367C9F5}" type="datetimeFigureOut">
              <a:rPr lang="en-US" smtClean="0"/>
              <a:t>9/27/16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38B8A-554D-6144-AD6A-8022CE88505F}" type="slidenum">
              <a:rPr lang="en-US" smtClean="0"/>
              <a:t>‹#›</a:t>
            </a:fld>
            <a:endParaRPr lang="en-US"/>
          </a:p>
        </p:txBody>
      </p:sp>
    </p:spTree>
    <p:extLst>
      <p:ext uri="{BB962C8B-B14F-4D97-AF65-F5344CB8AC3E}">
        <p14:creationId xmlns:p14="http://schemas.microsoft.com/office/powerpoint/2010/main" val="2004810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28D0C-8692-7940-88C5-2FA9A367C9F5}" type="datetimeFigureOut">
              <a:rPr lang="en-US" smtClean="0"/>
              <a:t>9/27/16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38B8A-554D-6144-AD6A-8022CE88505F}" type="slidenum">
              <a:rPr lang="en-US" smtClean="0"/>
              <a:t>‹#›</a:t>
            </a:fld>
            <a:endParaRPr lang="en-US"/>
          </a:p>
        </p:txBody>
      </p:sp>
    </p:spTree>
    <p:extLst>
      <p:ext uri="{BB962C8B-B14F-4D97-AF65-F5344CB8AC3E}">
        <p14:creationId xmlns:p14="http://schemas.microsoft.com/office/powerpoint/2010/main" val="1228082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28D0C-8692-7940-88C5-2FA9A367C9F5}" type="datetimeFigureOut">
              <a:rPr lang="en-US" smtClean="0"/>
              <a:t>9/27/16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38B8A-554D-6144-AD6A-8022CE88505F}" type="slidenum">
              <a:rPr lang="en-US" smtClean="0"/>
              <a:t>‹#›</a:t>
            </a:fld>
            <a:endParaRPr lang="en-US"/>
          </a:p>
        </p:txBody>
      </p:sp>
    </p:spTree>
    <p:extLst>
      <p:ext uri="{BB962C8B-B14F-4D97-AF65-F5344CB8AC3E}">
        <p14:creationId xmlns:p14="http://schemas.microsoft.com/office/powerpoint/2010/main" val="92504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28D0C-8692-7940-88C5-2FA9A367C9F5}" type="datetimeFigureOut">
              <a:rPr lang="en-US" smtClean="0"/>
              <a:t>9/27/16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38B8A-554D-6144-AD6A-8022CE88505F}" type="slidenum">
              <a:rPr lang="en-US" smtClean="0"/>
              <a:t>‹#›</a:t>
            </a:fld>
            <a:endParaRPr lang="en-US"/>
          </a:p>
        </p:txBody>
      </p:sp>
    </p:spTree>
    <p:extLst>
      <p:ext uri="{BB962C8B-B14F-4D97-AF65-F5344CB8AC3E}">
        <p14:creationId xmlns:p14="http://schemas.microsoft.com/office/powerpoint/2010/main" val="16066749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B28D0C-8692-7940-88C5-2FA9A367C9F5}" type="datetimeFigureOut">
              <a:rPr lang="en-US" smtClean="0"/>
              <a:t>9/27/16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38B8A-554D-6144-AD6A-8022CE88505F}" type="slidenum">
              <a:rPr lang="en-US" smtClean="0"/>
              <a:t>‹#›</a:t>
            </a:fld>
            <a:endParaRPr lang="en-US"/>
          </a:p>
        </p:txBody>
      </p:sp>
    </p:spTree>
    <p:extLst>
      <p:ext uri="{BB962C8B-B14F-4D97-AF65-F5344CB8AC3E}">
        <p14:creationId xmlns:p14="http://schemas.microsoft.com/office/powerpoint/2010/main" val="92679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B28D0C-8692-7940-88C5-2FA9A367C9F5}" type="datetimeFigureOut">
              <a:rPr lang="en-US" smtClean="0"/>
              <a:t>9/27/16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38B8A-554D-6144-AD6A-8022CE88505F}" type="slidenum">
              <a:rPr lang="en-US" smtClean="0"/>
              <a:t>‹#›</a:t>
            </a:fld>
            <a:endParaRPr lang="en-US"/>
          </a:p>
        </p:txBody>
      </p:sp>
    </p:spTree>
    <p:extLst>
      <p:ext uri="{BB962C8B-B14F-4D97-AF65-F5344CB8AC3E}">
        <p14:creationId xmlns:p14="http://schemas.microsoft.com/office/powerpoint/2010/main" val="910908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B28D0C-8692-7940-88C5-2FA9A367C9F5}" type="datetimeFigureOut">
              <a:rPr lang="en-US" smtClean="0"/>
              <a:t>9/27/16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838B8A-554D-6144-AD6A-8022CE88505F}" type="slidenum">
              <a:rPr lang="en-US" smtClean="0"/>
              <a:t>‹#›</a:t>
            </a:fld>
            <a:endParaRPr lang="en-US"/>
          </a:p>
        </p:txBody>
      </p:sp>
    </p:spTree>
    <p:extLst>
      <p:ext uri="{BB962C8B-B14F-4D97-AF65-F5344CB8AC3E}">
        <p14:creationId xmlns:p14="http://schemas.microsoft.com/office/powerpoint/2010/main" val="22060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B28D0C-8692-7940-88C5-2FA9A367C9F5}" type="datetimeFigureOut">
              <a:rPr lang="en-US" smtClean="0"/>
              <a:t>9/27/16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838B8A-554D-6144-AD6A-8022CE88505F}" type="slidenum">
              <a:rPr lang="en-US" smtClean="0"/>
              <a:t>‹#›</a:t>
            </a:fld>
            <a:endParaRPr lang="en-US"/>
          </a:p>
        </p:txBody>
      </p:sp>
    </p:spTree>
    <p:extLst>
      <p:ext uri="{BB962C8B-B14F-4D97-AF65-F5344CB8AC3E}">
        <p14:creationId xmlns:p14="http://schemas.microsoft.com/office/powerpoint/2010/main" val="122976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28D0C-8692-7940-88C5-2FA9A367C9F5}" type="datetimeFigureOut">
              <a:rPr lang="en-US" smtClean="0"/>
              <a:t>9/27/16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838B8A-554D-6144-AD6A-8022CE88505F}" type="slidenum">
              <a:rPr lang="en-US" smtClean="0"/>
              <a:t>‹#›</a:t>
            </a:fld>
            <a:endParaRPr lang="en-US"/>
          </a:p>
        </p:txBody>
      </p:sp>
    </p:spTree>
    <p:extLst>
      <p:ext uri="{BB962C8B-B14F-4D97-AF65-F5344CB8AC3E}">
        <p14:creationId xmlns:p14="http://schemas.microsoft.com/office/powerpoint/2010/main" val="126245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28D0C-8692-7940-88C5-2FA9A367C9F5}" type="datetimeFigureOut">
              <a:rPr lang="en-US" smtClean="0"/>
              <a:t>9/27/16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38B8A-554D-6144-AD6A-8022CE88505F}" type="slidenum">
              <a:rPr lang="en-US" smtClean="0"/>
              <a:t>‹#›</a:t>
            </a:fld>
            <a:endParaRPr lang="en-US"/>
          </a:p>
        </p:txBody>
      </p:sp>
    </p:spTree>
    <p:extLst>
      <p:ext uri="{BB962C8B-B14F-4D97-AF65-F5344CB8AC3E}">
        <p14:creationId xmlns:p14="http://schemas.microsoft.com/office/powerpoint/2010/main" val="100508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28D0C-8692-7940-88C5-2FA9A367C9F5}" type="datetimeFigureOut">
              <a:rPr lang="en-US" smtClean="0"/>
              <a:t>9/27/16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38B8A-554D-6144-AD6A-8022CE88505F}" type="slidenum">
              <a:rPr lang="en-US" smtClean="0"/>
              <a:t>‹#›</a:t>
            </a:fld>
            <a:endParaRPr lang="en-US"/>
          </a:p>
        </p:txBody>
      </p:sp>
    </p:spTree>
    <p:extLst>
      <p:ext uri="{BB962C8B-B14F-4D97-AF65-F5344CB8AC3E}">
        <p14:creationId xmlns:p14="http://schemas.microsoft.com/office/powerpoint/2010/main" val="4379517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7" descr="bar.jpg"/>
          <p:cNvPicPr>
            <a:picLocks noChangeAspect="1"/>
          </p:cNvPicPr>
          <p:nvPr userDrawn="1"/>
        </p:nvPicPr>
        <p:blipFill>
          <a:blip r:embed="rId13">
            <a:extLst>
              <a:ext uri="{28A0092B-C50C-407E-A947-70E740481C1C}">
                <a14:useLocalDpi xmlns:a14="http://schemas.microsoft.com/office/drawing/2010/main" val="0"/>
              </a:ext>
            </a:extLst>
          </a:blip>
          <a:srcRect b="9122"/>
          <a:stretch>
            <a:fillRect/>
          </a:stretch>
        </p:blipFill>
        <p:spPr bwMode="auto">
          <a:xfrm>
            <a:off x="3174" y="1588"/>
            <a:ext cx="121888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28D0C-8692-7940-88C5-2FA9A367C9F5}" type="datetimeFigureOut">
              <a:rPr lang="en-US" smtClean="0"/>
              <a:t>9/27/16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38B8A-554D-6144-AD6A-8022CE88505F}" type="slidenum">
              <a:rPr lang="en-US" smtClean="0"/>
              <a:t>‹#›</a:t>
            </a:fld>
            <a:endParaRPr lang="en-US"/>
          </a:p>
        </p:txBody>
      </p:sp>
      <p:pic>
        <p:nvPicPr>
          <p:cNvPr id="7" name="Picture 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375" y="76200"/>
            <a:ext cx="14827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034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5.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19889"/>
            <a:ext cx="9144000" cy="2595562"/>
          </a:xfrm>
        </p:spPr>
        <p:txBody>
          <a:bodyPr>
            <a:normAutofit fontScale="90000"/>
          </a:bodyPr>
          <a:lstStyle/>
          <a:p>
            <a:r>
              <a:rPr lang="en-US" sz="3600" dirty="0" smtClean="0"/>
              <a:t/>
            </a:r>
            <a:br>
              <a:rPr lang="en-US" sz="3600" dirty="0" smtClean="0"/>
            </a:br>
            <a:r>
              <a:rPr lang="en-US" sz="3600" dirty="0"/>
              <a:t/>
            </a:r>
            <a:br>
              <a:rPr lang="en-US" sz="3600" dirty="0"/>
            </a:br>
            <a:r>
              <a:rPr lang="en-US" sz="4400" b="1" dirty="0" smtClean="0"/>
              <a:t>CEREAL GRAIN BASED </a:t>
            </a:r>
            <a:r>
              <a:rPr lang="en-US" sz="4400" b="1" smtClean="0"/>
              <a:t>FOOD ATTRIBUTES-</a:t>
            </a:r>
            <a:r>
              <a:rPr lang="en-US" sz="4400" b="1" dirty="0" smtClean="0"/>
              <a:t/>
            </a:r>
            <a:br>
              <a:rPr lang="en-US" sz="4400" b="1" dirty="0" smtClean="0"/>
            </a:br>
            <a:r>
              <a:rPr lang="en-US" sz="4400" b="1" dirty="0" smtClean="0"/>
              <a:t>WHAT CONSUMERS WANT</a:t>
            </a:r>
            <a:r>
              <a:rPr lang="en-US" sz="4400" b="1" dirty="0"/>
              <a:t/>
            </a:r>
            <a:br>
              <a:rPr lang="en-US" sz="4400" b="1" dirty="0"/>
            </a:b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CANADIAN NATIONAL MILLERS ASSOCIATION</a:t>
            </a:r>
          </a:p>
          <a:p>
            <a:r>
              <a:rPr lang="en-US" dirty="0" smtClean="0"/>
              <a:t>SEPTEMBER 14, 2016</a:t>
            </a:r>
          </a:p>
          <a:p>
            <a:r>
              <a:rPr lang="en-US" dirty="0" smtClean="0"/>
              <a:t>WINNIPEG MANITOBA</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201" y="5349875"/>
            <a:ext cx="3327400" cy="1356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90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845"/>
            <a:ext cx="10515600" cy="1325563"/>
          </a:xfrm>
        </p:spPr>
        <p:txBody>
          <a:bodyPr/>
          <a:lstStyle/>
          <a:p>
            <a:r>
              <a:rPr lang="en-US" b="1" dirty="0" smtClean="0"/>
              <a:t>Gluten-Free to Carbs</a:t>
            </a:r>
            <a:endParaRPr lang="en-US" b="1" dirty="0"/>
          </a:p>
        </p:txBody>
      </p:sp>
      <p:sp>
        <p:nvSpPr>
          <p:cNvPr id="3" name="Content Placeholder 2"/>
          <p:cNvSpPr>
            <a:spLocks noGrp="1"/>
          </p:cNvSpPr>
          <p:nvPr>
            <p:ph idx="1"/>
          </p:nvPr>
        </p:nvSpPr>
        <p:spPr>
          <a:xfrm>
            <a:off x="838200" y="2030345"/>
            <a:ext cx="10515600" cy="4351338"/>
          </a:xfrm>
        </p:spPr>
        <p:txBody>
          <a:bodyPr>
            <a:normAutofit/>
          </a:bodyPr>
          <a:lstStyle/>
          <a:p>
            <a:pPr marL="342900" indent="-342900"/>
            <a:r>
              <a:rPr lang="en-US" dirty="0" smtClean="0"/>
              <a:t>Gluten-free coverage has </a:t>
            </a:r>
            <a:r>
              <a:rPr lang="en-US" dirty="0"/>
              <a:t>slowed significantly from previous years, with coverage balanced between positive and negative</a:t>
            </a:r>
            <a:r>
              <a:rPr lang="en-US" dirty="0" smtClean="0"/>
              <a:t>.</a:t>
            </a:r>
          </a:p>
          <a:p>
            <a:pPr marL="342900" indent="-342900"/>
            <a:endParaRPr lang="en-US" dirty="0"/>
          </a:p>
          <a:p>
            <a:pPr marL="342900" indent="-342900"/>
            <a:r>
              <a:rPr lang="en-US" dirty="0" smtClean="0"/>
              <a:t>Coverage of carbohydrates’ relationship with </a:t>
            </a:r>
            <a:r>
              <a:rPr lang="en-US" dirty="0"/>
              <a:t>weight coverage </a:t>
            </a:r>
            <a:r>
              <a:rPr lang="en-US" dirty="0" smtClean="0"/>
              <a:t>has become much more dominant and remains fairly balanced, but negative perspectives on carbs’ role in diets are common</a:t>
            </a:r>
            <a:r>
              <a:rPr lang="en-US" dirty="0"/>
              <a:t/>
            </a:r>
            <a:br>
              <a:rPr lang="en-US" dirty="0"/>
            </a:br>
            <a:endParaRPr lang="en-US" dirty="0"/>
          </a:p>
        </p:txBody>
      </p:sp>
      <p:sp>
        <p:nvSpPr>
          <p:cNvPr id="4" name="TextBox 3"/>
          <p:cNvSpPr txBox="1"/>
          <p:nvPr/>
        </p:nvSpPr>
        <p:spPr>
          <a:xfrm>
            <a:off x="-757238" y="4071938"/>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10404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ct val="0"/>
              </a:spcBef>
              <a:buNone/>
            </a:pPr>
            <a:r>
              <a:rPr lang="en-US" sz="4400" b="1" dirty="0" smtClean="0">
                <a:latin typeface="+mj-lt"/>
                <a:ea typeface="+mj-ea"/>
                <a:cs typeface="+mj-cs"/>
              </a:rPr>
              <a:t>OUR RESEARCH SHOWS:</a:t>
            </a:r>
          </a:p>
          <a:p>
            <a:pPr marL="0" indent="0">
              <a:spcBef>
                <a:spcPct val="0"/>
              </a:spcBef>
              <a:buNone/>
            </a:pPr>
            <a:endParaRPr lang="en-US" sz="4400" b="1" dirty="0">
              <a:latin typeface="+mj-lt"/>
              <a:ea typeface="+mj-ea"/>
              <a:cs typeface="+mj-cs"/>
            </a:endParaRPr>
          </a:p>
          <a:p>
            <a:pPr marL="0" indent="0">
              <a:spcBef>
                <a:spcPct val="0"/>
              </a:spcBef>
              <a:buNone/>
            </a:pPr>
            <a:r>
              <a:rPr lang="en-US" sz="4400" b="1" dirty="0" smtClean="0">
                <a:latin typeface="+mj-lt"/>
                <a:ea typeface="+mj-ea"/>
                <a:cs typeface="+mj-cs"/>
              </a:rPr>
              <a:t>MORE CONSUMER CONCERNS FOR CARBS vs GLUTEN</a:t>
            </a:r>
          </a:p>
          <a:p>
            <a:pPr marL="0" indent="0">
              <a:spcBef>
                <a:spcPct val="0"/>
              </a:spcBef>
              <a:buNone/>
            </a:pPr>
            <a:endParaRPr lang="en-US" sz="4400" b="1" dirty="0">
              <a:latin typeface="+mj-lt"/>
              <a:ea typeface="+mj-ea"/>
              <a:cs typeface="+mj-cs"/>
            </a:endParaRPr>
          </a:p>
          <a:p>
            <a:pPr marL="0" indent="0">
              <a:spcBef>
                <a:spcPct val="0"/>
              </a:spcBef>
              <a:buNone/>
            </a:pPr>
            <a:r>
              <a:rPr lang="en-US" sz="4400" b="1" dirty="0" smtClean="0">
                <a:latin typeface="+mj-lt"/>
                <a:ea typeface="+mj-ea"/>
                <a:cs typeface="+mj-cs"/>
              </a:rPr>
              <a:t>POSITIVE HEALTH HALO FOR WHOLE GRAINS</a:t>
            </a:r>
          </a:p>
          <a:p>
            <a:pPr marL="0" indent="0">
              <a:spcBef>
                <a:spcPct val="0"/>
              </a:spcBef>
              <a:buNone/>
            </a:pPr>
            <a:endParaRPr lang="en-US" sz="4400" b="1" dirty="0" smtClean="0">
              <a:latin typeface="+mj-lt"/>
              <a:ea typeface="+mj-ea"/>
              <a:cs typeface="+mj-cs"/>
            </a:endParaRPr>
          </a:p>
          <a:p>
            <a:pPr marL="0" indent="0">
              <a:spcBef>
                <a:spcPct val="0"/>
              </a:spcBef>
              <a:buNone/>
            </a:pPr>
            <a:endParaRPr lang="en-US" sz="4400" b="1" dirty="0">
              <a:latin typeface="+mj-lt"/>
              <a:ea typeface="+mj-ea"/>
              <a:cs typeface="+mj-cs"/>
            </a:endParaRPr>
          </a:p>
        </p:txBody>
      </p:sp>
    </p:spTree>
    <p:extLst>
      <p:ext uri="{BB962C8B-B14F-4D97-AF65-F5344CB8AC3E}">
        <p14:creationId xmlns:p14="http://schemas.microsoft.com/office/powerpoint/2010/main" val="1239719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
            </a:r>
            <a:br>
              <a:rPr lang="en-US" b="1" i="1" dirty="0" smtClean="0"/>
            </a:br>
            <a:r>
              <a:rPr lang="en-US" b="1" dirty="0" smtClean="0"/>
              <a:t>Impressions of Wheat and Grain</a:t>
            </a:r>
            <a:endParaRPr lang="en-US" sz="4000" dirty="0"/>
          </a:p>
        </p:txBody>
      </p:sp>
      <p:sp>
        <p:nvSpPr>
          <p:cNvPr id="3" name="Content Placeholder 2"/>
          <p:cNvSpPr>
            <a:spLocks noGrp="1"/>
          </p:cNvSpPr>
          <p:nvPr>
            <p:ph idx="1"/>
          </p:nvPr>
        </p:nvSpPr>
        <p:spPr/>
        <p:txBody>
          <a:bodyPr>
            <a:normAutofit fontScale="92500"/>
          </a:bodyPr>
          <a:lstStyle/>
          <a:p>
            <a:r>
              <a:rPr lang="en-US" dirty="0" smtClean="0"/>
              <a:t>Over </a:t>
            </a:r>
            <a:r>
              <a:rPr lang="en-US" dirty="0"/>
              <a:t>half of Canadians have either a positive (33%) or somewhat positive (22%) impression of foods containing wheat or other grain- based products. </a:t>
            </a:r>
            <a:endParaRPr lang="en-US" dirty="0" smtClean="0"/>
          </a:p>
          <a:p>
            <a:r>
              <a:rPr lang="en-US" dirty="0" smtClean="0"/>
              <a:t>Since </a:t>
            </a:r>
            <a:r>
              <a:rPr lang="en-US" dirty="0"/>
              <a:t>it was last asked (2014), the proportion who are outright positive has declined from 49% to 33% with most of the movement to somewhat positive or neutral. </a:t>
            </a:r>
            <a:endParaRPr lang="en-US" dirty="0" smtClean="0"/>
          </a:p>
          <a:p>
            <a:r>
              <a:rPr lang="en-US" dirty="0" smtClean="0"/>
              <a:t>Those </a:t>
            </a:r>
            <a:r>
              <a:rPr lang="en-US" dirty="0"/>
              <a:t>who are positive about wheat and grain products point to the fact that the are part of a healthy diet (24%) and they enjoy eating them (12%). The relatively small number who are negative are concerned with GMO/ processing (20%), obesity and other health issues (18%), or have someone in their household with allergies/ intolerance (14%). </a:t>
            </a:r>
          </a:p>
          <a:p>
            <a:endParaRPr lang="en-US" dirty="0"/>
          </a:p>
        </p:txBody>
      </p:sp>
      <p:sp>
        <p:nvSpPr>
          <p:cNvPr id="4" name="TextBox 3"/>
          <p:cNvSpPr txBox="1"/>
          <p:nvPr/>
        </p:nvSpPr>
        <p:spPr>
          <a:xfrm>
            <a:off x="838200" y="6426200"/>
            <a:ext cx="2200539" cy="369332"/>
          </a:xfrm>
          <a:prstGeom prst="rect">
            <a:avLst/>
          </a:prstGeom>
          <a:noFill/>
        </p:spPr>
        <p:txBody>
          <a:bodyPr wrap="none" rtlCol="0">
            <a:spAutoFit/>
          </a:bodyPr>
          <a:lstStyle/>
          <a:p>
            <a:r>
              <a:rPr lang="en-US" dirty="0" smtClean="0"/>
              <a:t>Nanos Research 2015</a:t>
            </a:r>
            <a:endParaRPr lang="en-US" dirty="0"/>
          </a:p>
        </p:txBody>
      </p:sp>
    </p:spTree>
    <p:extLst>
      <p:ext uri="{BB962C8B-B14F-4D97-AF65-F5344CB8AC3E}">
        <p14:creationId xmlns:p14="http://schemas.microsoft.com/office/powerpoint/2010/main" val="1724961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845"/>
            <a:ext cx="10515600" cy="1325563"/>
          </a:xfrm>
        </p:spPr>
        <p:txBody>
          <a:bodyPr/>
          <a:lstStyle/>
          <a:p>
            <a:r>
              <a:rPr lang="en-US" dirty="0" smtClean="0"/>
              <a:t>Gluten-Free Diets</a:t>
            </a:r>
            <a:endParaRPr lang="en-US" dirty="0"/>
          </a:p>
        </p:txBody>
      </p:sp>
      <p:sp>
        <p:nvSpPr>
          <p:cNvPr id="3" name="Content Placeholder 2"/>
          <p:cNvSpPr>
            <a:spLocks noGrp="1"/>
          </p:cNvSpPr>
          <p:nvPr>
            <p:ph idx="1"/>
          </p:nvPr>
        </p:nvSpPr>
        <p:spPr>
          <a:xfrm>
            <a:off x="838200" y="1962105"/>
            <a:ext cx="10515600" cy="4351338"/>
          </a:xfrm>
        </p:spPr>
        <p:txBody>
          <a:bodyPr>
            <a:normAutofit fontScale="77500" lnSpcReduction="20000"/>
          </a:bodyPr>
          <a:lstStyle/>
          <a:p>
            <a:pPr marL="0" indent="0">
              <a:buNone/>
            </a:pPr>
            <a:r>
              <a:rPr lang="en-US" b="1" dirty="0" smtClean="0"/>
              <a:t>Gluten-free </a:t>
            </a:r>
            <a:r>
              <a:rPr lang="en-US" b="1" dirty="0"/>
              <a:t>diets </a:t>
            </a:r>
            <a:r>
              <a:rPr lang="en-US" dirty="0"/>
              <a:t>– a small percentage of Canadians are on a gluten-free diet (4%) or were once on such a diet (3%). </a:t>
            </a:r>
            <a:endParaRPr lang="en-US" dirty="0" smtClean="0"/>
          </a:p>
          <a:p>
            <a:pPr marL="0" indent="0">
              <a:buNone/>
            </a:pPr>
            <a:r>
              <a:rPr lang="en-US" dirty="0" smtClean="0"/>
              <a:t>Overall</a:t>
            </a:r>
            <a:r>
              <a:rPr lang="en-US" dirty="0"/>
              <a:t>, only few think that gluten-free diets are healthier (2%) or somewhat healthier (8%) while 17% think they are somewhat unhealthier and 9% that they are unhealthier. </a:t>
            </a:r>
            <a:endParaRPr lang="en-US" dirty="0" smtClean="0"/>
          </a:p>
          <a:p>
            <a:pPr marL="0" indent="0">
              <a:buNone/>
            </a:pPr>
            <a:r>
              <a:rPr lang="en-US" b="1" dirty="0" smtClean="0"/>
              <a:t>Gluten-free </a:t>
            </a:r>
            <a:r>
              <a:rPr lang="en-US" b="1" dirty="0"/>
              <a:t>as unhealthy choice </a:t>
            </a:r>
            <a:r>
              <a:rPr lang="en-US" dirty="0"/>
              <a:t>– Thirty percent agree and 22% somewhat agree that gluten-free diets are not a healthy choice for a vast majority of people. </a:t>
            </a:r>
            <a:endParaRPr lang="en-US" dirty="0" smtClean="0"/>
          </a:p>
          <a:p>
            <a:pPr marL="0" indent="0">
              <a:buNone/>
            </a:pPr>
            <a:r>
              <a:rPr lang="en-US" dirty="0" smtClean="0"/>
              <a:t>Those </a:t>
            </a:r>
            <a:r>
              <a:rPr lang="en-US" dirty="0"/>
              <a:t>under 30 years of age </a:t>
            </a:r>
            <a:r>
              <a:rPr lang="en-US" dirty="0" smtClean="0"/>
              <a:t>and women more </a:t>
            </a:r>
            <a:r>
              <a:rPr lang="en-US" dirty="0"/>
              <a:t>likely to have been on or tried a gluten free than older Canadian. Compared with 2014, fewer people are unsure and more are of the neither view. </a:t>
            </a:r>
          </a:p>
          <a:p>
            <a:pPr marL="0" indent="0">
              <a:buNone/>
            </a:pPr>
            <a:r>
              <a:rPr lang="en-US" b="1" dirty="0" smtClean="0"/>
              <a:t>Influencers </a:t>
            </a:r>
            <a:r>
              <a:rPr lang="en-US" b="1" dirty="0"/>
              <a:t>on trying gluten-free – </a:t>
            </a:r>
            <a:r>
              <a:rPr lang="en-US" dirty="0"/>
              <a:t>A doctor (51%) is the most likely to be </a:t>
            </a:r>
            <a:r>
              <a:rPr lang="en-US" dirty="0" smtClean="0"/>
              <a:t>influential in encouraging people to try or not try a gluten-free diet followed by a registered dietician (26%). </a:t>
            </a:r>
          </a:p>
          <a:p>
            <a:pPr marL="0" indent="0">
              <a:buNone/>
            </a:pPr>
            <a:r>
              <a:rPr lang="en-US" dirty="0" smtClean="0"/>
              <a:t>When asked without a prompt, 28% would consult a doctor for advice on eating and dieting decisions and 18% a dietitian/ nutritionist. Notably, 38% are unsure or did not offer who they would consult </a:t>
            </a:r>
            <a:endParaRPr lang="en-US" dirty="0"/>
          </a:p>
          <a:p>
            <a:pPr marL="0" indent="0">
              <a:buNone/>
            </a:pPr>
            <a:endParaRPr lang="en-US" dirty="0"/>
          </a:p>
        </p:txBody>
      </p:sp>
      <p:sp>
        <p:nvSpPr>
          <p:cNvPr id="5" name="TextBox 4"/>
          <p:cNvSpPr txBox="1"/>
          <p:nvPr/>
        </p:nvSpPr>
        <p:spPr>
          <a:xfrm>
            <a:off x="838200" y="6451600"/>
            <a:ext cx="2200539" cy="369332"/>
          </a:xfrm>
          <a:prstGeom prst="rect">
            <a:avLst/>
          </a:prstGeom>
          <a:noFill/>
        </p:spPr>
        <p:txBody>
          <a:bodyPr wrap="none" rtlCol="0">
            <a:spAutoFit/>
          </a:bodyPr>
          <a:lstStyle/>
          <a:p>
            <a:r>
              <a:rPr lang="en-US" dirty="0"/>
              <a:t>Nanos Research 2015</a:t>
            </a:r>
          </a:p>
        </p:txBody>
      </p:sp>
    </p:spTree>
    <p:extLst>
      <p:ext uri="{BB962C8B-B14F-4D97-AF65-F5344CB8AC3E}">
        <p14:creationId xmlns:p14="http://schemas.microsoft.com/office/powerpoint/2010/main" val="601485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845"/>
            <a:ext cx="10515600" cy="1325563"/>
          </a:xfrm>
        </p:spPr>
        <p:txBody>
          <a:bodyPr/>
          <a:lstStyle/>
          <a:p>
            <a:r>
              <a:rPr lang="en-US" b="1" dirty="0" smtClean="0"/>
              <a:t>Wheat and Grain Based Diet</a:t>
            </a:r>
            <a:endParaRPr lang="en-US" b="1" dirty="0"/>
          </a:p>
        </p:txBody>
      </p:sp>
      <p:sp>
        <p:nvSpPr>
          <p:cNvPr id="3" name="Content Placeholder 2"/>
          <p:cNvSpPr>
            <a:spLocks noGrp="1"/>
          </p:cNvSpPr>
          <p:nvPr>
            <p:ph idx="1"/>
          </p:nvPr>
        </p:nvSpPr>
        <p:spPr>
          <a:xfrm>
            <a:off x="838200" y="1962105"/>
            <a:ext cx="10515600" cy="4351338"/>
          </a:xfrm>
        </p:spPr>
        <p:txBody>
          <a:bodyPr>
            <a:normAutofit lnSpcReduction="10000"/>
          </a:bodyPr>
          <a:lstStyle/>
          <a:p>
            <a:pPr marL="0" indent="0">
              <a:buNone/>
            </a:pPr>
            <a:r>
              <a:rPr lang="en-US" dirty="0" smtClean="0"/>
              <a:t>57</a:t>
            </a:r>
            <a:r>
              <a:rPr lang="en-US" dirty="0"/>
              <a:t>% agree and 30% somewhat agree that </a:t>
            </a:r>
            <a:r>
              <a:rPr lang="en-US" b="1" dirty="0"/>
              <a:t>grain-based products provide essential vitamins and minerals </a:t>
            </a:r>
            <a:r>
              <a:rPr lang="en-US" dirty="0"/>
              <a:t>for a healthy diet. This is up from 2014 when only 50% agreed and 33% somewhat agreed. </a:t>
            </a:r>
          </a:p>
          <a:p>
            <a:pPr marL="0" indent="0">
              <a:buNone/>
            </a:pPr>
            <a:r>
              <a:rPr lang="en-US" b="1" dirty="0" smtClean="0"/>
              <a:t>Grains </a:t>
            </a:r>
            <a:r>
              <a:rPr lang="en-US" b="1" dirty="0"/>
              <a:t>as nutrient rich foods </a:t>
            </a:r>
            <a:r>
              <a:rPr lang="en-US" dirty="0"/>
              <a:t>– 42% agree and 29% somewhat agree that grains and in particular whole grains are nutrient-rich foods that can help combat cancer, obesity, and heart disease. More people than in 2014 (37%) agree completely. </a:t>
            </a:r>
          </a:p>
          <a:p>
            <a:pPr marL="0" indent="0">
              <a:buNone/>
            </a:pPr>
            <a:r>
              <a:rPr lang="en-US" b="1" dirty="0" smtClean="0"/>
              <a:t>Benefits </a:t>
            </a:r>
            <a:r>
              <a:rPr lang="en-US" b="1" dirty="0"/>
              <a:t>of whole grains </a:t>
            </a:r>
            <a:r>
              <a:rPr lang="en-US" dirty="0"/>
              <a:t>– The most important benefit from a list of 7 benefits of whole grains for Canadians is helping with regularity (23% rank it first) followed by feeling full or satisfied (15%), reducing the risk of heart disease (17%) and better weight maintenance (14%). </a:t>
            </a:r>
          </a:p>
          <a:p>
            <a:pPr marL="0" indent="0">
              <a:buNone/>
            </a:pPr>
            <a:endParaRPr lang="en-US" dirty="0"/>
          </a:p>
        </p:txBody>
      </p:sp>
      <p:sp>
        <p:nvSpPr>
          <p:cNvPr id="4" name="TextBox 3"/>
          <p:cNvSpPr txBox="1"/>
          <p:nvPr/>
        </p:nvSpPr>
        <p:spPr>
          <a:xfrm>
            <a:off x="838200" y="6502400"/>
            <a:ext cx="2200539" cy="369332"/>
          </a:xfrm>
          <a:prstGeom prst="rect">
            <a:avLst/>
          </a:prstGeom>
          <a:noFill/>
        </p:spPr>
        <p:txBody>
          <a:bodyPr wrap="none" rtlCol="0">
            <a:spAutoFit/>
          </a:bodyPr>
          <a:lstStyle/>
          <a:p>
            <a:r>
              <a:rPr lang="en-US" dirty="0"/>
              <a:t>Nanos Research 2015</a:t>
            </a:r>
          </a:p>
        </p:txBody>
      </p:sp>
    </p:spTree>
    <p:extLst>
      <p:ext uri="{BB962C8B-B14F-4D97-AF65-F5344CB8AC3E}">
        <p14:creationId xmlns:p14="http://schemas.microsoft.com/office/powerpoint/2010/main" val="2000090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845"/>
            <a:ext cx="10515600" cy="1325563"/>
          </a:xfrm>
        </p:spPr>
        <p:txBody>
          <a:bodyPr/>
          <a:lstStyle/>
          <a:p>
            <a:r>
              <a:rPr lang="en-US" b="1" dirty="0" smtClean="0"/>
              <a:t>Reduction of Grain-Based Product</a:t>
            </a:r>
            <a:endParaRPr lang="en-US" b="1" dirty="0"/>
          </a:p>
        </p:txBody>
      </p:sp>
      <p:sp>
        <p:nvSpPr>
          <p:cNvPr id="3" name="Content Placeholder 2"/>
          <p:cNvSpPr>
            <a:spLocks noGrp="1"/>
          </p:cNvSpPr>
          <p:nvPr>
            <p:ph idx="1"/>
          </p:nvPr>
        </p:nvSpPr>
        <p:spPr>
          <a:xfrm>
            <a:off x="838200" y="2030345"/>
            <a:ext cx="10515600" cy="4351338"/>
          </a:xfrm>
        </p:spPr>
        <p:txBody>
          <a:bodyPr/>
          <a:lstStyle/>
          <a:p>
            <a:pPr marL="0" indent="0">
              <a:buNone/>
            </a:pPr>
            <a:r>
              <a:rPr lang="en-US" dirty="0" smtClean="0"/>
              <a:t>One </a:t>
            </a:r>
            <a:r>
              <a:rPr lang="en-US" dirty="0"/>
              <a:t>third of Canadians (33%) have reduced their consumption of wheat and other grain-based products they eat, such as bread, pasta, bagels and muffins. </a:t>
            </a:r>
            <a:endParaRPr lang="en-US" dirty="0" smtClean="0"/>
          </a:p>
          <a:p>
            <a:pPr marL="0" indent="0">
              <a:buNone/>
            </a:pPr>
            <a:r>
              <a:rPr lang="en-US" dirty="0" smtClean="0"/>
              <a:t>This </a:t>
            </a:r>
            <a:r>
              <a:rPr lang="en-US" dirty="0"/>
              <a:t>is virtually the same as in 2014 (36%). Most of those who are reducing their consumption are doing so to lose or manage weight (64%). </a:t>
            </a:r>
          </a:p>
          <a:p>
            <a:endParaRPr lang="en-US" dirty="0"/>
          </a:p>
        </p:txBody>
      </p:sp>
      <p:sp>
        <p:nvSpPr>
          <p:cNvPr id="4" name="TextBox 3"/>
          <p:cNvSpPr txBox="1"/>
          <p:nvPr/>
        </p:nvSpPr>
        <p:spPr>
          <a:xfrm>
            <a:off x="838200" y="6477000"/>
            <a:ext cx="2200539" cy="369332"/>
          </a:xfrm>
          <a:prstGeom prst="rect">
            <a:avLst/>
          </a:prstGeom>
          <a:noFill/>
        </p:spPr>
        <p:txBody>
          <a:bodyPr wrap="none" rtlCol="0">
            <a:spAutoFit/>
          </a:bodyPr>
          <a:lstStyle/>
          <a:p>
            <a:r>
              <a:rPr lang="en-US" dirty="0"/>
              <a:t>Nanos Research 2015</a:t>
            </a:r>
          </a:p>
        </p:txBody>
      </p:sp>
    </p:spTree>
    <p:extLst>
      <p:ext uri="{BB962C8B-B14F-4D97-AF65-F5344CB8AC3E}">
        <p14:creationId xmlns:p14="http://schemas.microsoft.com/office/powerpoint/2010/main" val="762837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ct val="0"/>
              </a:spcBef>
              <a:buNone/>
            </a:pPr>
            <a:endParaRPr lang="en-US" sz="4400" b="1" dirty="0">
              <a:latin typeface="+mj-lt"/>
              <a:ea typeface="+mj-ea"/>
              <a:cs typeface="+mj-cs"/>
            </a:endParaRPr>
          </a:p>
          <a:p>
            <a:pPr marL="0" indent="0">
              <a:spcBef>
                <a:spcPct val="0"/>
              </a:spcBef>
              <a:buNone/>
            </a:pPr>
            <a:r>
              <a:rPr lang="en-US" sz="4400" b="1" dirty="0" smtClean="0">
                <a:latin typeface="+mj-lt"/>
                <a:ea typeface="+mj-ea"/>
                <a:cs typeface="+mj-cs"/>
              </a:rPr>
              <a:t>ADDRESSING CONSUMERS AND PREDICTING TRENDS IN THE FUTURE</a:t>
            </a:r>
            <a:endParaRPr lang="en-US" sz="4400" b="1" dirty="0">
              <a:latin typeface="+mj-lt"/>
              <a:ea typeface="+mj-ea"/>
              <a:cs typeface="+mj-cs"/>
            </a:endParaRPr>
          </a:p>
        </p:txBody>
      </p:sp>
    </p:spTree>
    <p:extLst>
      <p:ext uri="{BB962C8B-B14F-4D97-AF65-F5344CB8AC3E}">
        <p14:creationId xmlns:p14="http://schemas.microsoft.com/office/powerpoint/2010/main" val="1596553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528902"/>
            <a:ext cx="11764370" cy="1092200"/>
          </a:xfrm>
        </p:spPr>
        <p:txBody>
          <a:bodyPr>
            <a:normAutofit/>
          </a:bodyPr>
          <a:lstStyle/>
          <a:p>
            <a:r>
              <a:rPr lang="en-US" b="1" dirty="0" smtClean="0"/>
              <a:t>Top Trends Food and Beverage Trends to 2020</a:t>
            </a:r>
            <a:endParaRPr lang="en-US" b="1" dirty="0"/>
          </a:p>
        </p:txBody>
      </p:sp>
      <p:sp>
        <p:nvSpPr>
          <p:cNvPr id="3" name="Content Placeholder 2"/>
          <p:cNvSpPr>
            <a:spLocks noGrp="1"/>
          </p:cNvSpPr>
          <p:nvPr>
            <p:ph sz="half" idx="1"/>
          </p:nvPr>
        </p:nvSpPr>
        <p:spPr>
          <a:xfrm>
            <a:off x="1" y="1457326"/>
            <a:ext cx="5991224" cy="5086349"/>
          </a:xfrm>
        </p:spPr>
        <p:txBody>
          <a:bodyPr>
            <a:noAutofit/>
          </a:bodyPr>
          <a:lstStyle/>
          <a:p>
            <a:pPr marL="0" indent="0">
              <a:buNone/>
            </a:pPr>
            <a:r>
              <a:rPr lang="en-US" sz="1800" b="1" dirty="0" smtClean="0"/>
              <a:t>Aging Population</a:t>
            </a:r>
          </a:p>
          <a:p>
            <a:pPr marL="0" indent="0">
              <a:buNone/>
            </a:pPr>
            <a:r>
              <a:rPr lang="en-US" sz="1800" dirty="0" smtClean="0"/>
              <a:t>-More seniors, fewer children</a:t>
            </a:r>
          </a:p>
          <a:p>
            <a:pPr marL="0" indent="0">
              <a:buNone/>
            </a:pPr>
            <a:r>
              <a:rPr lang="en-US" sz="1800" b="1" dirty="0" smtClean="0"/>
              <a:t>Evolving Society</a:t>
            </a:r>
            <a:r>
              <a:rPr lang="en-US" sz="1800" b="1" dirty="0"/>
              <a:t>	</a:t>
            </a:r>
            <a:endParaRPr lang="en-US" sz="1800" b="1" dirty="0" smtClean="0"/>
          </a:p>
          <a:p>
            <a:pPr marL="0" indent="0">
              <a:buNone/>
            </a:pPr>
            <a:r>
              <a:rPr lang="en-US" sz="1800" dirty="0" smtClean="0"/>
              <a:t>-shrinking households, brands seen as expression of individuality</a:t>
            </a:r>
          </a:p>
          <a:p>
            <a:pPr marL="0" indent="0">
              <a:buNone/>
            </a:pPr>
            <a:r>
              <a:rPr lang="en-US" sz="1800" b="1" dirty="0" smtClean="0"/>
              <a:t>Changing Meal Patterns</a:t>
            </a:r>
          </a:p>
          <a:p>
            <a:pPr marL="0" indent="0">
              <a:buNone/>
            </a:pPr>
            <a:r>
              <a:rPr lang="en-US" sz="1800" dirty="0" smtClean="0"/>
              <a:t>-snacks becomes meals, meal prep is shortened</a:t>
            </a:r>
          </a:p>
          <a:p>
            <a:pPr marL="0" indent="0">
              <a:buNone/>
            </a:pPr>
            <a:r>
              <a:rPr lang="en-US" sz="1800" b="1" dirty="0" smtClean="0"/>
              <a:t>Shifting Expenditures</a:t>
            </a:r>
          </a:p>
          <a:p>
            <a:pPr marL="0" indent="0">
              <a:buNone/>
            </a:pPr>
            <a:r>
              <a:rPr lang="en-US" sz="1800" dirty="0" smtClean="0"/>
              <a:t>-shift in prepared meals and take-out</a:t>
            </a:r>
          </a:p>
          <a:p>
            <a:pPr marL="0" indent="0">
              <a:buNone/>
            </a:pPr>
            <a:r>
              <a:rPr lang="en-US" sz="1800" b="1" dirty="0" smtClean="0"/>
              <a:t>Food for Health</a:t>
            </a:r>
          </a:p>
          <a:p>
            <a:pPr marL="0" indent="0">
              <a:buNone/>
            </a:pPr>
            <a:r>
              <a:rPr lang="en-US" sz="1800" dirty="0" smtClean="0"/>
              <a:t>-most significant driver is obesity</a:t>
            </a:r>
          </a:p>
          <a:p>
            <a:pPr marL="0" indent="0">
              <a:buNone/>
            </a:pPr>
            <a:r>
              <a:rPr lang="en-US" sz="1800" b="1" dirty="0" smtClean="0"/>
              <a:t>Educated Consumer; Fad or Trends</a:t>
            </a:r>
          </a:p>
          <a:p>
            <a:pPr marL="0" indent="0">
              <a:buNone/>
            </a:pPr>
            <a:r>
              <a:rPr lang="en-US" sz="1800" dirty="0" smtClean="0"/>
              <a:t>-generation of label readers has resulted in more nutrition conscious consumer</a:t>
            </a:r>
          </a:p>
          <a:p>
            <a:pPr marL="0" indent="0">
              <a:buNone/>
            </a:pPr>
            <a:endParaRPr lang="en-US" sz="1600" dirty="0" smtClean="0"/>
          </a:p>
          <a:p>
            <a:pPr marL="0" indent="0">
              <a:buNone/>
            </a:pPr>
            <a:endParaRPr lang="en-US" sz="1600" dirty="0" smtClean="0"/>
          </a:p>
        </p:txBody>
      </p:sp>
      <p:sp>
        <p:nvSpPr>
          <p:cNvPr id="4" name="Content Placeholder 3"/>
          <p:cNvSpPr>
            <a:spLocks noGrp="1"/>
          </p:cNvSpPr>
          <p:nvPr>
            <p:ph sz="half" idx="2"/>
          </p:nvPr>
        </p:nvSpPr>
        <p:spPr>
          <a:xfrm>
            <a:off x="5991225" y="1485900"/>
            <a:ext cx="6067426" cy="4957763"/>
          </a:xfrm>
        </p:spPr>
        <p:txBody>
          <a:bodyPr>
            <a:normAutofit fontScale="55000" lnSpcReduction="20000"/>
          </a:bodyPr>
          <a:lstStyle/>
          <a:p>
            <a:pPr marL="0" indent="0">
              <a:buNone/>
            </a:pPr>
            <a:r>
              <a:rPr lang="en-US" sz="3300" b="1" dirty="0"/>
              <a:t>New Face of Canada</a:t>
            </a:r>
          </a:p>
          <a:p>
            <a:pPr marL="0" indent="0">
              <a:buNone/>
            </a:pPr>
            <a:r>
              <a:rPr lang="en-US" sz="3300" dirty="0"/>
              <a:t>-visible minorities make up to 50% of population, resulting in new few trends</a:t>
            </a:r>
          </a:p>
          <a:p>
            <a:pPr marL="0" indent="0">
              <a:buNone/>
            </a:pPr>
            <a:r>
              <a:rPr lang="en-US" sz="3300" b="1" dirty="0" smtClean="0"/>
              <a:t>No Trade off for Convenience</a:t>
            </a:r>
          </a:p>
          <a:p>
            <a:pPr marL="0" indent="0">
              <a:buNone/>
            </a:pPr>
            <a:r>
              <a:rPr lang="en-US" sz="3300" b="1" dirty="0" smtClean="0"/>
              <a:t>-</a:t>
            </a:r>
            <a:r>
              <a:rPr lang="en-US" sz="3300" dirty="0" smtClean="0"/>
              <a:t>Consumers will demand the right balance of nutrition, taste, quality and convenience </a:t>
            </a:r>
            <a:endParaRPr lang="en-US" sz="3300" b="1" dirty="0"/>
          </a:p>
          <a:p>
            <a:pPr marL="0" indent="0">
              <a:buNone/>
            </a:pPr>
            <a:r>
              <a:rPr lang="en-US" sz="3300" b="1" dirty="0" smtClean="0"/>
              <a:t>Veggies Anyone?</a:t>
            </a:r>
          </a:p>
          <a:p>
            <a:pPr marL="0" indent="0">
              <a:buNone/>
            </a:pPr>
            <a:r>
              <a:rPr lang="en-US" sz="3300" dirty="0" smtClean="0"/>
              <a:t>-Meatless meals vs true vegetarianism will grow</a:t>
            </a:r>
            <a:endParaRPr lang="en-US" sz="3300" dirty="0"/>
          </a:p>
          <a:p>
            <a:pPr marL="0" indent="0">
              <a:buNone/>
            </a:pPr>
            <a:r>
              <a:rPr lang="en-US" sz="3300" b="1" dirty="0" smtClean="0"/>
              <a:t>Organic Foods</a:t>
            </a:r>
          </a:p>
          <a:p>
            <a:pPr marL="0" indent="0">
              <a:buNone/>
            </a:pPr>
            <a:r>
              <a:rPr lang="en-US" sz="3300" dirty="0" smtClean="0"/>
              <a:t>-Organic at a modest price premium will grow, as quality and availability improves</a:t>
            </a:r>
          </a:p>
          <a:p>
            <a:pPr marL="0" indent="0">
              <a:buNone/>
            </a:pPr>
            <a:r>
              <a:rPr lang="en-US" sz="3300" b="1" dirty="0" smtClean="0"/>
              <a:t>Small Indulgences</a:t>
            </a:r>
          </a:p>
          <a:p>
            <a:pPr marL="0" indent="0">
              <a:buNone/>
            </a:pPr>
            <a:r>
              <a:rPr lang="en-US" sz="3300" dirty="0" smtClean="0"/>
              <a:t>-represent small indulgence and affordable luxury</a:t>
            </a:r>
          </a:p>
          <a:p>
            <a:pPr marL="0" indent="0">
              <a:buNone/>
            </a:pPr>
            <a:r>
              <a:rPr lang="en-US" sz="3300" b="1" dirty="0" smtClean="0"/>
              <a:t>Food Safety and Production issues</a:t>
            </a:r>
          </a:p>
          <a:p>
            <a:pPr marL="0" indent="0">
              <a:buNone/>
            </a:pPr>
            <a:r>
              <a:rPr lang="en-US" sz="3300" dirty="0" smtClean="0"/>
              <a:t>-Consumer confidence in food is shifting, will lead to lack of avoidance of offending food</a:t>
            </a:r>
          </a:p>
          <a:p>
            <a:pPr marL="0" indent="0">
              <a:buNone/>
            </a:pPr>
            <a:endParaRPr lang="en-US" dirty="0"/>
          </a:p>
          <a:p>
            <a:endParaRPr lang="en-US" dirty="0"/>
          </a:p>
        </p:txBody>
      </p:sp>
      <p:sp>
        <p:nvSpPr>
          <p:cNvPr id="6" name="TextBox 5"/>
          <p:cNvSpPr txBox="1"/>
          <p:nvPr/>
        </p:nvSpPr>
        <p:spPr>
          <a:xfrm>
            <a:off x="838200" y="6230012"/>
            <a:ext cx="4151906" cy="923330"/>
          </a:xfrm>
          <a:prstGeom prst="rect">
            <a:avLst/>
          </a:prstGeom>
          <a:noFill/>
        </p:spPr>
        <p:txBody>
          <a:bodyPr wrap="square" rtlCol="0">
            <a:spAutoFit/>
          </a:bodyPr>
          <a:lstStyle/>
          <a:p>
            <a:endParaRPr lang="en-US" dirty="0" smtClean="0"/>
          </a:p>
          <a:p>
            <a:r>
              <a:rPr lang="en-US" dirty="0" smtClean="0"/>
              <a:t>Canadian Food Trends to 2020, AAFC 2005</a:t>
            </a:r>
          </a:p>
          <a:p>
            <a:endParaRPr lang="en-US" dirty="0"/>
          </a:p>
        </p:txBody>
      </p:sp>
    </p:spTree>
    <p:extLst>
      <p:ext uri="{BB962C8B-B14F-4D97-AF65-F5344CB8AC3E}">
        <p14:creationId xmlns:p14="http://schemas.microsoft.com/office/powerpoint/2010/main" val="497673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1605"/>
            <a:ext cx="10515600" cy="1325563"/>
          </a:xfrm>
        </p:spPr>
        <p:txBody>
          <a:bodyPr/>
          <a:lstStyle/>
          <a:p>
            <a:r>
              <a:rPr lang="en-US" b="1" dirty="0" smtClean="0"/>
              <a:t>Cereal and Cereal Products</a:t>
            </a:r>
            <a:endParaRPr lang="en-US" b="1" dirty="0"/>
          </a:p>
        </p:txBody>
      </p:sp>
      <p:sp>
        <p:nvSpPr>
          <p:cNvPr id="3" name="Content Placeholder 2"/>
          <p:cNvSpPr>
            <a:spLocks noGrp="1"/>
          </p:cNvSpPr>
          <p:nvPr>
            <p:ph idx="1"/>
          </p:nvPr>
        </p:nvSpPr>
        <p:spPr>
          <a:xfrm>
            <a:off x="838200" y="1962105"/>
            <a:ext cx="10515600" cy="4351338"/>
          </a:xfrm>
        </p:spPr>
        <p:txBody>
          <a:bodyPr/>
          <a:lstStyle/>
          <a:p>
            <a:pPr marL="0" indent="0">
              <a:buNone/>
            </a:pPr>
            <a:r>
              <a:rPr lang="en-US" dirty="0" smtClean="0"/>
              <a:t>Cereals </a:t>
            </a:r>
            <a:r>
              <a:rPr lang="en-US" dirty="0"/>
              <a:t>are also forecast to continue to grow in per- capita consumption. </a:t>
            </a:r>
            <a:endParaRPr lang="en-US" dirty="0" smtClean="0"/>
          </a:p>
          <a:p>
            <a:pPr marL="0" indent="0">
              <a:buNone/>
            </a:pPr>
            <a:r>
              <a:rPr lang="en-US" dirty="0" smtClean="0"/>
              <a:t>It </a:t>
            </a:r>
            <a:r>
              <a:rPr lang="en-US" dirty="0"/>
              <a:t>is anticipated that whole grains, higher </a:t>
            </a:r>
            <a:r>
              <a:rPr lang="en-US" dirty="0" err="1"/>
              <a:t>fibre</a:t>
            </a:r>
            <a:r>
              <a:rPr lang="en-US" dirty="0"/>
              <a:t> and acceptance of wheat alternatives such as barley, flax, wild rice, buckwheat, kasha, will help to fuel this growth, particularly as comparative functional health benefits are recognized. </a:t>
            </a:r>
            <a:endParaRPr lang="en-US" dirty="0" smtClean="0"/>
          </a:p>
          <a:p>
            <a:pPr marL="0" indent="0">
              <a:buNone/>
            </a:pPr>
            <a:r>
              <a:rPr lang="en-US" dirty="0" smtClean="0"/>
              <a:t>Organic </a:t>
            </a:r>
            <a:r>
              <a:rPr lang="en-US" dirty="0"/>
              <a:t>grains are also entering the market. Fresh, artisan, variety breads, cereal bars, and healthier snack products are some of the more popular forms. </a:t>
            </a:r>
          </a:p>
          <a:p>
            <a:endParaRPr lang="en-US" dirty="0"/>
          </a:p>
        </p:txBody>
      </p:sp>
      <p:sp>
        <p:nvSpPr>
          <p:cNvPr id="5" name="TextBox 4"/>
          <p:cNvSpPr txBox="1"/>
          <p:nvPr/>
        </p:nvSpPr>
        <p:spPr>
          <a:xfrm>
            <a:off x="838200" y="6311900"/>
            <a:ext cx="4151906" cy="646331"/>
          </a:xfrm>
          <a:prstGeom prst="rect">
            <a:avLst/>
          </a:prstGeom>
          <a:noFill/>
        </p:spPr>
        <p:txBody>
          <a:bodyPr wrap="square" rtlCol="0">
            <a:spAutoFit/>
          </a:bodyPr>
          <a:lstStyle/>
          <a:p>
            <a:r>
              <a:rPr lang="en-US" dirty="0" smtClean="0"/>
              <a:t>Canadian Food Trends to 2020, AAFC 2005</a:t>
            </a:r>
          </a:p>
          <a:p>
            <a:endParaRPr lang="en-US" dirty="0"/>
          </a:p>
        </p:txBody>
      </p:sp>
    </p:spTree>
    <p:extLst>
      <p:ext uri="{BB962C8B-B14F-4D97-AF65-F5344CB8AC3E}">
        <p14:creationId xmlns:p14="http://schemas.microsoft.com/office/powerpoint/2010/main" val="275406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5253"/>
            <a:ext cx="10515600" cy="1325563"/>
          </a:xfrm>
        </p:spPr>
        <p:txBody>
          <a:bodyPr/>
          <a:lstStyle/>
          <a:p>
            <a:r>
              <a:rPr lang="en-US" b="1" dirty="0" smtClean="0"/>
              <a:t>Reduced Interest in Low Carb Diets</a:t>
            </a:r>
            <a:endParaRPr lang="en-US" b="1" dirty="0"/>
          </a:p>
        </p:txBody>
      </p:sp>
      <p:sp>
        <p:nvSpPr>
          <p:cNvPr id="3" name="Content Placeholder 2"/>
          <p:cNvSpPr>
            <a:spLocks noGrp="1"/>
          </p:cNvSpPr>
          <p:nvPr>
            <p:ph idx="1"/>
          </p:nvPr>
        </p:nvSpPr>
        <p:spPr>
          <a:xfrm>
            <a:off x="838200" y="1975753"/>
            <a:ext cx="10515600" cy="4351338"/>
          </a:xfrm>
        </p:spPr>
        <p:txBody>
          <a:bodyPr>
            <a:normAutofit fontScale="92500" lnSpcReduction="20000"/>
          </a:bodyPr>
          <a:lstStyle/>
          <a:p>
            <a:r>
              <a:rPr lang="en-US" dirty="0"/>
              <a:t>A reduced interest in low carb diets was observed in the United States by NPD Group... the percentage of American adults on any low-carb diet dropped in half throughout 2004. </a:t>
            </a:r>
            <a:endParaRPr lang="en-US" dirty="0" smtClean="0"/>
          </a:p>
          <a:p>
            <a:r>
              <a:rPr lang="en-US" dirty="0" smtClean="0"/>
              <a:t>Certainly</a:t>
            </a:r>
            <a:r>
              <a:rPr lang="en-US" dirty="0"/>
              <a:t>, the impact of the low carb “Atkins” diet and others such as the “South Beach” diet were not anticipated, in regard to the reduction in consumption of refined carbohydrates , and the accelerated trend to whole grains and high </a:t>
            </a:r>
            <a:r>
              <a:rPr lang="en-US" dirty="0" err="1"/>
              <a:t>fibre</a:t>
            </a:r>
            <a:r>
              <a:rPr lang="en-US" dirty="0"/>
              <a:t>. </a:t>
            </a:r>
            <a:endParaRPr lang="en-US" dirty="0" smtClean="0"/>
          </a:p>
          <a:p>
            <a:r>
              <a:rPr lang="en-US" dirty="0" smtClean="0"/>
              <a:t>If </a:t>
            </a:r>
            <a:r>
              <a:rPr lang="en-US" dirty="0"/>
              <a:t>any sustained trend is realized from the low-carb diet fad, it is likely an improved awareness of the role refined carbohydrates play in weight management, and a continuing focus of food manufacturers to offer reduced carb or healthier carb alternatives. </a:t>
            </a:r>
            <a:endParaRPr lang="en-US" dirty="0" smtClean="0"/>
          </a:p>
          <a:p>
            <a:r>
              <a:rPr lang="en-US" dirty="0" smtClean="0"/>
              <a:t>This </a:t>
            </a:r>
            <a:r>
              <a:rPr lang="en-US" dirty="0"/>
              <a:t>opens the door for products made from Canadian- grown grains </a:t>
            </a:r>
            <a:r>
              <a:rPr lang="en-US" dirty="0" smtClean="0"/>
              <a:t>and revival of artisan bakeries</a:t>
            </a:r>
            <a:endParaRPr lang="en-US" dirty="0"/>
          </a:p>
        </p:txBody>
      </p:sp>
      <p:sp>
        <p:nvSpPr>
          <p:cNvPr id="4" name="TextBox 3"/>
          <p:cNvSpPr txBox="1"/>
          <p:nvPr/>
        </p:nvSpPr>
        <p:spPr>
          <a:xfrm>
            <a:off x="-757238" y="4071938"/>
            <a:ext cx="184731" cy="369332"/>
          </a:xfrm>
          <a:prstGeom prst="rect">
            <a:avLst/>
          </a:prstGeom>
          <a:noFill/>
        </p:spPr>
        <p:txBody>
          <a:bodyPr wrap="none" rtlCol="0">
            <a:spAutoFit/>
          </a:bodyPr>
          <a:lstStyle/>
          <a:p>
            <a:endParaRPr lang="en-US"/>
          </a:p>
        </p:txBody>
      </p:sp>
      <p:sp>
        <p:nvSpPr>
          <p:cNvPr id="6" name="TextBox 5"/>
          <p:cNvSpPr txBox="1"/>
          <p:nvPr/>
        </p:nvSpPr>
        <p:spPr>
          <a:xfrm>
            <a:off x="838200" y="6311900"/>
            <a:ext cx="4151906" cy="646331"/>
          </a:xfrm>
          <a:prstGeom prst="rect">
            <a:avLst/>
          </a:prstGeom>
          <a:noFill/>
        </p:spPr>
        <p:txBody>
          <a:bodyPr wrap="square" rtlCol="0">
            <a:spAutoFit/>
          </a:bodyPr>
          <a:lstStyle/>
          <a:p>
            <a:r>
              <a:rPr lang="en-US" dirty="0" smtClean="0"/>
              <a:t>Canadian Food Trends to 2020, AAFC 2005</a:t>
            </a:r>
          </a:p>
          <a:p>
            <a:endParaRPr lang="en-US" dirty="0"/>
          </a:p>
        </p:txBody>
      </p:sp>
    </p:spTree>
    <p:extLst>
      <p:ext uri="{BB962C8B-B14F-4D97-AF65-F5344CB8AC3E}">
        <p14:creationId xmlns:p14="http://schemas.microsoft.com/office/powerpoint/2010/main" val="404385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1605"/>
            <a:ext cx="10515600" cy="1325563"/>
          </a:xfrm>
        </p:spPr>
        <p:txBody>
          <a:bodyPr/>
          <a:lstStyle/>
          <a:p>
            <a:r>
              <a:rPr lang="en-US" dirty="0" smtClean="0"/>
              <a:t>Healthy Grains Institute </a:t>
            </a:r>
            <a:endParaRPr lang="en-US" dirty="0"/>
          </a:p>
        </p:txBody>
      </p:sp>
      <p:sp>
        <p:nvSpPr>
          <p:cNvPr id="3" name="Content Placeholder 2"/>
          <p:cNvSpPr>
            <a:spLocks noGrp="1"/>
          </p:cNvSpPr>
          <p:nvPr>
            <p:ph idx="1"/>
          </p:nvPr>
        </p:nvSpPr>
        <p:spPr>
          <a:xfrm>
            <a:off x="838200" y="1962105"/>
            <a:ext cx="10515600" cy="4351338"/>
          </a:xfrm>
        </p:spPr>
        <p:txBody>
          <a:bodyPr/>
          <a:lstStyle/>
          <a:p>
            <a:r>
              <a:rPr lang="en-US" dirty="0" smtClean="0"/>
              <a:t>Not For Profit Organization formed in 2012</a:t>
            </a:r>
          </a:p>
          <a:p>
            <a:r>
              <a:rPr lang="en-US" dirty="0" smtClean="0"/>
              <a:t>Science based authority on the health and nutritional benefits of wheat and other grains</a:t>
            </a:r>
          </a:p>
          <a:p>
            <a:r>
              <a:rPr lang="en-US" dirty="0" smtClean="0"/>
              <a:t>Goal:</a:t>
            </a:r>
          </a:p>
          <a:p>
            <a:pPr marL="914400" lvl="1" indent="-457200">
              <a:buFont typeface="+mj-lt"/>
              <a:buAutoNum type="arabicPeriod"/>
            </a:pPr>
            <a:r>
              <a:rPr lang="en-US" sz="2800" dirty="0"/>
              <a:t>P</a:t>
            </a:r>
            <a:r>
              <a:rPr lang="en-US" sz="2800" dirty="0" smtClean="0"/>
              <a:t>romote the consumption of wheat and other grain based foods, </a:t>
            </a:r>
          </a:p>
          <a:p>
            <a:pPr marL="914400" lvl="1" indent="-457200">
              <a:buFont typeface="+mj-lt"/>
              <a:buAutoNum type="arabicPeriod"/>
            </a:pPr>
            <a:r>
              <a:rPr lang="en-US" sz="2800" dirty="0"/>
              <a:t>A</a:t>
            </a:r>
            <a:r>
              <a:rPr lang="en-US" sz="2800" dirty="0" smtClean="0"/>
              <a:t>ddress consumer misconceptions resulting in unnecessary reductions in consumption, </a:t>
            </a:r>
          </a:p>
          <a:p>
            <a:pPr marL="914400" lvl="1" indent="-457200">
              <a:buFont typeface="+mj-lt"/>
              <a:buAutoNum type="arabicPeriod"/>
            </a:pPr>
            <a:r>
              <a:rPr lang="en-US" sz="2800" dirty="0"/>
              <a:t>P</a:t>
            </a:r>
            <a:r>
              <a:rPr lang="en-US" sz="2800" dirty="0" smtClean="0"/>
              <a:t>rovide a national, unified voice for the wheat and grain industry to consumers and stakeholders</a:t>
            </a:r>
            <a:endParaRPr lang="en-US" sz="2800" dirty="0"/>
          </a:p>
        </p:txBody>
      </p:sp>
    </p:spTree>
    <p:extLst>
      <p:ext uri="{BB962C8B-B14F-4D97-AF65-F5344CB8AC3E}">
        <p14:creationId xmlns:p14="http://schemas.microsoft.com/office/powerpoint/2010/main" val="2040067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5253"/>
            <a:ext cx="10515600" cy="1325563"/>
          </a:xfrm>
        </p:spPr>
        <p:txBody>
          <a:bodyPr/>
          <a:lstStyle/>
          <a:p>
            <a:r>
              <a:rPr lang="en-US" b="1" dirty="0" smtClean="0"/>
              <a:t>Key Takeaways</a:t>
            </a:r>
            <a:endParaRPr lang="en-US" b="1" dirty="0"/>
          </a:p>
        </p:txBody>
      </p:sp>
      <p:sp>
        <p:nvSpPr>
          <p:cNvPr id="3" name="Content Placeholder 2"/>
          <p:cNvSpPr>
            <a:spLocks noGrp="1"/>
          </p:cNvSpPr>
          <p:nvPr>
            <p:ph idx="1"/>
          </p:nvPr>
        </p:nvSpPr>
        <p:spPr>
          <a:xfrm>
            <a:off x="838200" y="1975753"/>
            <a:ext cx="10515600" cy="4351338"/>
          </a:xfrm>
        </p:spPr>
        <p:txBody>
          <a:bodyPr>
            <a:normAutofit/>
          </a:bodyPr>
          <a:lstStyle/>
          <a:p>
            <a:pPr marL="514350" indent="-514350">
              <a:buFont typeface="+mj-lt"/>
              <a:buAutoNum type="arabicPeriod"/>
            </a:pPr>
            <a:r>
              <a:rPr lang="en-US" dirty="0"/>
              <a:t>Consumer perceptions are driven by both health concerns and emotion</a:t>
            </a:r>
          </a:p>
          <a:p>
            <a:pPr marL="514350" indent="-514350">
              <a:buFont typeface="+mj-lt"/>
              <a:buAutoNum type="arabicPeriod"/>
            </a:pPr>
            <a:endParaRPr lang="en-US" dirty="0"/>
          </a:p>
          <a:p>
            <a:pPr marL="514350" indent="-514350">
              <a:buFont typeface="+mj-lt"/>
              <a:buAutoNum type="arabicPeriod"/>
            </a:pPr>
            <a:r>
              <a:rPr lang="en-US" dirty="0" smtClean="0"/>
              <a:t>Health conscious consumers remain skeptical about many grain products, especially refined grains, but negative perceptions have shifted from gluten to carbs, particularly in relation to weight</a:t>
            </a:r>
            <a:endParaRPr lang="en-US" dirty="0"/>
          </a:p>
          <a:p>
            <a:pPr marL="514350" indent="-514350">
              <a:buFont typeface="+mj-lt"/>
              <a:buAutoNum type="arabicPeriod"/>
            </a:pPr>
            <a:endParaRPr lang="en-US" dirty="0" smtClean="0"/>
          </a:p>
          <a:p>
            <a:pPr marL="514350" indent="-514350">
              <a:buFont typeface="+mj-lt"/>
              <a:buAutoNum type="arabicPeriod"/>
            </a:pPr>
            <a:r>
              <a:rPr lang="en-US" dirty="0" smtClean="0"/>
              <a:t>Whole grains face a much less challenging perspective from both media and consumers</a:t>
            </a:r>
          </a:p>
        </p:txBody>
      </p:sp>
    </p:spTree>
    <p:extLst>
      <p:ext uri="{BB962C8B-B14F-4D97-AF65-F5344CB8AC3E}">
        <p14:creationId xmlns:p14="http://schemas.microsoft.com/office/powerpoint/2010/main" val="3694711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HGI is Leveraging This Learning?</a:t>
            </a:r>
            <a:endParaRPr lang="en-US" dirty="0"/>
          </a:p>
        </p:txBody>
      </p:sp>
    </p:spTree>
    <p:extLst>
      <p:ext uri="{BB962C8B-B14F-4D97-AF65-F5344CB8AC3E}">
        <p14:creationId xmlns:p14="http://schemas.microsoft.com/office/powerpoint/2010/main" val="225710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3937" y="500062"/>
            <a:ext cx="10515600" cy="1325563"/>
          </a:xfrm>
        </p:spPr>
        <p:txBody>
          <a:bodyPr/>
          <a:lstStyle/>
          <a:p>
            <a:r>
              <a:rPr lang="en-US" b="1" dirty="0" smtClean="0"/>
              <a:t>Consumer Trust Model</a:t>
            </a:r>
            <a:endParaRPr lang="en-US" b="1" dirty="0"/>
          </a:p>
        </p:txBody>
      </p:sp>
      <p:pic>
        <p:nvPicPr>
          <p:cNvPr id="7" name="Content Placeholder 6"/>
          <p:cNvPicPr>
            <a:picLocks noGrp="1" noChangeAspect="1"/>
          </p:cNvPicPr>
          <p:nvPr>
            <p:ph sz="half" idx="1"/>
          </p:nvPr>
        </p:nvPicPr>
        <p:blipFill>
          <a:blip r:embed="rId3"/>
          <a:stretch>
            <a:fillRect/>
          </a:stretch>
        </p:blipFill>
        <p:spPr>
          <a:xfrm>
            <a:off x="1496546" y="1825625"/>
            <a:ext cx="3864907" cy="4351338"/>
          </a:xfrm>
          <a:prstGeom prst="rect">
            <a:avLst/>
          </a:prstGeom>
        </p:spPr>
      </p:pic>
      <p:sp>
        <p:nvSpPr>
          <p:cNvPr id="6" name="Content Placeholder 5"/>
          <p:cNvSpPr>
            <a:spLocks noGrp="1"/>
          </p:cNvSpPr>
          <p:nvPr>
            <p:ph sz="half" idx="2"/>
          </p:nvPr>
        </p:nvSpPr>
        <p:spPr/>
        <p:txBody>
          <a:bodyPr/>
          <a:lstStyle/>
          <a:p>
            <a:pPr marL="0" indent="0">
              <a:buNone/>
            </a:pPr>
            <a:r>
              <a:rPr lang="en-US" dirty="0"/>
              <a:t>Of the three primary drivers of trust — </a:t>
            </a:r>
            <a:r>
              <a:rPr lang="en-US" b="1" dirty="0" smtClean="0"/>
              <a:t>confidence</a:t>
            </a:r>
            <a:r>
              <a:rPr lang="en-US" dirty="0" smtClean="0"/>
              <a:t> </a:t>
            </a:r>
            <a:r>
              <a:rPr lang="en-US" dirty="0"/>
              <a:t>(shared values and ethics), </a:t>
            </a:r>
            <a:r>
              <a:rPr lang="en-US" b="1" dirty="0"/>
              <a:t>competence</a:t>
            </a:r>
            <a:r>
              <a:rPr lang="en-US" dirty="0"/>
              <a:t> (skills and ability) and </a:t>
            </a:r>
            <a:r>
              <a:rPr lang="en-US" b="1" dirty="0" smtClean="0"/>
              <a:t>influential </a:t>
            </a:r>
            <a:r>
              <a:rPr lang="en-US" b="1" dirty="0"/>
              <a:t>others </a:t>
            </a:r>
            <a:r>
              <a:rPr lang="en-US" dirty="0"/>
              <a:t>(family, friends and credentialed individuals) — </a:t>
            </a:r>
            <a:r>
              <a:rPr lang="en-US" b="1" dirty="0" smtClean="0"/>
              <a:t>confidence</a:t>
            </a:r>
            <a:r>
              <a:rPr lang="en-US" dirty="0" smtClean="0"/>
              <a:t> </a:t>
            </a:r>
            <a:r>
              <a:rPr lang="en-US" dirty="0"/>
              <a:t>is most important in building trust. </a:t>
            </a:r>
          </a:p>
          <a:p>
            <a:endParaRPr lang="en-US" dirty="0"/>
          </a:p>
        </p:txBody>
      </p:sp>
      <p:sp>
        <p:nvSpPr>
          <p:cNvPr id="2" name="TextBox 1"/>
          <p:cNvSpPr txBox="1"/>
          <p:nvPr/>
        </p:nvSpPr>
        <p:spPr>
          <a:xfrm>
            <a:off x="1023937" y="6176963"/>
            <a:ext cx="6967613" cy="369332"/>
          </a:xfrm>
          <a:prstGeom prst="rect">
            <a:avLst/>
          </a:prstGeom>
          <a:noFill/>
        </p:spPr>
        <p:txBody>
          <a:bodyPr wrap="none" rtlCol="0">
            <a:spAutoFit/>
          </a:bodyPr>
          <a:lstStyle/>
          <a:p>
            <a:r>
              <a:rPr lang="en-US" dirty="0" smtClean="0"/>
              <a:t>Canadian Public Trust Research 2016, Canadian Centre for Food Integrity</a:t>
            </a:r>
            <a:endParaRPr lang="en-US" dirty="0"/>
          </a:p>
        </p:txBody>
      </p:sp>
    </p:spTree>
    <p:extLst>
      <p:ext uri="{BB962C8B-B14F-4D97-AF65-F5344CB8AC3E}">
        <p14:creationId xmlns:p14="http://schemas.microsoft.com/office/powerpoint/2010/main" val="1195935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1177925"/>
            <a:ext cx="10515600" cy="4351338"/>
          </a:xfrm>
        </p:spPr>
        <p:txBody>
          <a:bodyPr/>
          <a:lstStyle/>
          <a:p>
            <a:pPr marL="0" indent="0">
              <a:buNone/>
            </a:pPr>
            <a:r>
              <a:rPr lang="en-US" dirty="0" smtClean="0"/>
              <a:t>Connect with shared values first</a:t>
            </a:r>
          </a:p>
          <a:p>
            <a:pPr lvl="1">
              <a:buFont typeface="Arial" charset="0"/>
              <a:buChar char="•"/>
            </a:pPr>
            <a:r>
              <a:rPr lang="en-US" dirty="0" smtClean="0"/>
              <a:t>Don’t just give them more science, demonstrate that you share their values</a:t>
            </a:r>
            <a:endParaRPr lang="en-US" dirty="0"/>
          </a:p>
          <a:p>
            <a:pPr lvl="1">
              <a:buFont typeface="Arial" charset="0"/>
              <a:buChar char="•"/>
            </a:pPr>
            <a:endParaRPr lang="en-US" dirty="0" smtClean="0"/>
          </a:p>
          <a:p>
            <a:pPr marL="0" indent="0">
              <a:buNone/>
            </a:pPr>
            <a:r>
              <a:rPr lang="en-US" dirty="0" smtClean="0"/>
              <a:t>Focus on key influencers of the millennials, moms and foodies</a:t>
            </a:r>
          </a:p>
          <a:p>
            <a:pPr lvl="1">
              <a:buFont typeface="Arial" charset="0"/>
              <a:buChar char="•"/>
            </a:pPr>
            <a:r>
              <a:rPr lang="en-US" dirty="0" smtClean="0"/>
              <a:t>Where do they go for information and what are their values and concerns </a:t>
            </a:r>
          </a:p>
          <a:p>
            <a:pPr marL="514350" indent="-514350">
              <a:buFont typeface="+mj-lt"/>
              <a:buAutoNum type="arabicPeriod"/>
            </a:pPr>
            <a:endParaRPr lang="en-US" dirty="0"/>
          </a:p>
          <a:p>
            <a:pPr marL="0" indent="0">
              <a:buNone/>
            </a:pPr>
            <a:r>
              <a:rPr lang="en-US" dirty="0" smtClean="0"/>
              <a:t>Go where the conversations are</a:t>
            </a:r>
          </a:p>
          <a:p>
            <a:pPr lvl="1">
              <a:buFont typeface="Arial" charset="0"/>
              <a:buChar char="•"/>
            </a:pPr>
            <a:r>
              <a:rPr lang="en-US" dirty="0" smtClean="0"/>
              <a:t>Websites, social media, search, local media</a:t>
            </a:r>
          </a:p>
          <a:p>
            <a:pPr lvl="1">
              <a:buFont typeface="Arial" charset="0"/>
              <a:buChar char="•"/>
            </a:pPr>
            <a:endParaRPr lang="en-US" dirty="0"/>
          </a:p>
          <a:p>
            <a:pPr marL="514350" indent="-514350">
              <a:buFont typeface="+mj-lt"/>
              <a:buAutoNum type="arabicPeriod"/>
            </a:pPr>
            <a:endParaRPr lang="en-US" dirty="0" smtClean="0"/>
          </a:p>
        </p:txBody>
      </p:sp>
      <p:sp>
        <p:nvSpPr>
          <p:cNvPr id="2" name="TextBox 1"/>
          <p:cNvSpPr txBox="1"/>
          <p:nvPr/>
        </p:nvSpPr>
        <p:spPr>
          <a:xfrm>
            <a:off x="1066800" y="6350000"/>
            <a:ext cx="6914713" cy="369332"/>
          </a:xfrm>
          <a:prstGeom prst="rect">
            <a:avLst/>
          </a:prstGeom>
          <a:noFill/>
        </p:spPr>
        <p:txBody>
          <a:bodyPr wrap="none" rtlCol="0">
            <a:spAutoFit/>
          </a:bodyPr>
          <a:lstStyle/>
          <a:p>
            <a:r>
              <a:rPr lang="en-US" dirty="0" smtClean="0"/>
              <a:t>Canadian Public Trust Research 2016, Canadian Centre for Food Integrity</a:t>
            </a:r>
            <a:endParaRPr lang="en-US" dirty="0"/>
          </a:p>
        </p:txBody>
      </p:sp>
    </p:spTree>
    <p:extLst>
      <p:ext uri="{BB962C8B-B14F-4D97-AF65-F5344CB8AC3E}">
        <p14:creationId xmlns:p14="http://schemas.microsoft.com/office/powerpoint/2010/main" val="1663808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4"/>
          <p:cNvPicPr>
            <a:picLocks noChangeAspect="1"/>
          </p:cNvPicPr>
          <p:nvPr/>
        </p:nvPicPr>
        <p:blipFill>
          <a:blip r:embed="rId3">
            <a:extLst>
              <a:ext uri="{28A0092B-C50C-407E-A947-70E740481C1C}">
                <a14:useLocalDpi xmlns:a14="http://schemas.microsoft.com/office/drawing/2010/main" val="0"/>
              </a:ext>
            </a:extLst>
          </a:blip>
          <a:srcRect t="5724"/>
          <a:stretch>
            <a:fillRect/>
          </a:stretch>
        </p:blipFill>
        <p:spPr bwMode="auto">
          <a:xfrm>
            <a:off x="3500439" y="4002089"/>
            <a:ext cx="2478087"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5475" y="1843089"/>
            <a:ext cx="1422400" cy="193357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chemeClr val="tx1"/>
                </a:solidFill>
              </a:rPr>
              <a:t>12,067 </a:t>
            </a:r>
            <a:r>
              <a:rPr lang="en-US" sz="1600" dirty="0">
                <a:solidFill>
                  <a:schemeClr val="tx1"/>
                </a:solidFill>
              </a:rPr>
              <a:t> Followers including several influential R.D.s</a:t>
            </a:r>
          </a:p>
        </p:txBody>
      </p:sp>
      <p:sp>
        <p:nvSpPr>
          <p:cNvPr id="6" name="Rectangle 5"/>
          <p:cNvSpPr/>
          <p:nvPr/>
        </p:nvSpPr>
        <p:spPr>
          <a:xfrm>
            <a:off x="8804275" y="1843089"/>
            <a:ext cx="1524000" cy="193357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chemeClr val="tx1"/>
                </a:solidFill>
              </a:rPr>
              <a:t>325,000 +</a:t>
            </a:r>
          </a:p>
          <a:p>
            <a:pPr algn="ctr" eaLnBrk="1" hangingPunct="1">
              <a:defRPr/>
            </a:pPr>
            <a:r>
              <a:rPr lang="en-US" sz="1600" dirty="0">
                <a:solidFill>
                  <a:schemeClr val="tx1"/>
                </a:solidFill>
              </a:rPr>
              <a:t>visits</a:t>
            </a:r>
          </a:p>
        </p:txBody>
      </p:sp>
      <p:sp>
        <p:nvSpPr>
          <p:cNvPr id="7" name="Rectangle 6"/>
          <p:cNvSpPr/>
          <p:nvPr/>
        </p:nvSpPr>
        <p:spPr>
          <a:xfrm>
            <a:off x="8791576" y="3998913"/>
            <a:ext cx="1541463" cy="20447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chemeClr val="tx1"/>
                </a:solidFill>
              </a:rPr>
              <a:t>2,618 </a:t>
            </a:r>
            <a:r>
              <a:rPr lang="en-US" sz="1600" dirty="0">
                <a:solidFill>
                  <a:schemeClr val="tx1"/>
                </a:solidFill>
              </a:rPr>
              <a:t>Followers and growing*</a:t>
            </a:r>
          </a:p>
        </p:txBody>
      </p:sp>
      <p:sp>
        <p:nvSpPr>
          <p:cNvPr id="49157" name="Title 1"/>
          <p:cNvSpPr txBox="1">
            <a:spLocks/>
          </p:cNvSpPr>
          <p:nvPr/>
        </p:nvSpPr>
        <p:spPr bwMode="auto">
          <a:xfrm>
            <a:off x="1743076" y="769939"/>
            <a:ext cx="86518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r>
              <a:rPr lang="en-US" altLang="en-US" sz="2800">
                <a:solidFill>
                  <a:srgbClr val="FBA905"/>
                </a:solidFill>
                <a:latin typeface="Arial" charset="0"/>
              </a:rPr>
              <a:t>DIGITAL RESULTS </a:t>
            </a:r>
            <a:endParaRPr lang="en-US" altLang="en-US" sz="2400">
              <a:solidFill>
                <a:srgbClr val="FBA905"/>
              </a:solidFill>
              <a:latin typeface="Arial" charset="0"/>
            </a:endParaRPr>
          </a:p>
        </p:txBody>
      </p:sp>
      <p:grpSp>
        <p:nvGrpSpPr>
          <p:cNvPr id="49158" name="Group 15"/>
          <p:cNvGrpSpPr>
            <a:grpSpLocks/>
          </p:cNvGrpSpPr>
          <p:nvPr/>
        </p:nvGrpSpPr>
        <p:grpSpPr bwMode="auto">
          <a:xfrm>
            <a:off x="3500439" y="1843088"/>
            <a:ext cx="2478087" cy="2087562"/>
            <a:chOff x="3048000" y="2177039"/>
            <a:chExt cx="2478024" cy="2336170"/>
          </a:xfrm>
        </p:grpSpPr>
        <p:pic>
          <p:nvPicPr>
            <p:cNvPr id="49171" name="Picture 16"/>
            <p:cNvPicPr>
              <a:picLocks noChangeAspect="1"/>
            </p:cNvPicPr>
            <p:nvPr/>
          </p:nvPicPr>
          <p:blipFill>
            <a:blip r:embed="rId4">
              <a:extLst>
                <a:ext uri="{28A0092B-C50C-407E-A947-70E740481C1C}">
                  <a14:useLocalDpi xmlns:a14="http://schemas.microsoft.com/office/drawing/2010/main" val="0"/>
                </a:ext>
              </a:extLst>
            </a:blip>
            <a:srcRect t="5724"/>
            <a:stretch>
              <a:fillRect/>
            </a:stretch>
          </p:blipFill>
          <p:spPr bwMode="auto">
            <a:xfrm>
              <a:off x="3048000" y="2177039"/>
              <a:ext cx="2478024" cy="233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7"/>
            <p:cNvSpPr txBox="1">
              <a:spLocks noChangeArrowheads="1"/>
            </p:cNvSpPr>
            <p:nvPr/>
          </p:nvSpPr>
          <p:spPr bwMode="auto">
            <a:xfrm>
              <a:off x="3206746" y="3486360"/>
              <a:ext cx="2297054" cy="929139"/>
            </a:xfrm>
            <a:prstGeom prst="rect">
              <a:avLst/>
            </a:prstGeom>
            <a:noFill/>
            <a:ln>
              <a:noFill/>
            </a:ln>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en-US" sz="1600" b="1" dirty="0">
                  <a:latin typeface="+mn-lt"/>
                </a:rPr>
                <a:t>360% increase in Facebook fans </a:t>
              </a:r>
              <a:r>
                <a:rPr lang="en-US" sz="1600" dirty="0">
                  <a:latin typeface="+mn-lt"/>
                </a:rPr>
                <a:t>from </a:t>
              </a:r>
              <a:r>
                <a:rPr lang="en-US" sz="1600" b="1" dirty="0">
                  <a:latin typeface="+mn-lt"/>
                </a:rPr>
                <a:t>Y3 to present. </a:t>
              </a:r>
            </a:p>
          </p:txBody>
        </p:sp>
      </p:grpSp>
      <p:grpSp>
        <p:nvGrpSpPr>
          <p:cNvPr id="49159" name="Group 19"/>
          <p:cNvGrpSpPr>
            <a:grpSpLocks/>
          </p:cNvGrpSpPr>
          <p:nvPr/>
        </p:nvGrpSpPr>
        <p:grpSpPr bwMode="auto">
          <a:xfrm>
            <a:off x="6072188" y="1843088"/>
            <a:ext cx="2470150" cy="2106612"/>
            <a:chOff x="3276600" y="1970654"/>
            <a:chExt cx="2478024" cy="2336170"/>
          </a:xfrm>
        </p:grpSpPr>
        <p:pic>
          <p:nvPicPr>
            <p:cNvPr id="49169" name="Picture 24"/>
            <p:cNvPicPr>
              <a:picLocks noChangeAspect="1"/>
            </p:cNvPicPr>
            <p:nvPr/>
          </p:nvPicPr>
          <p:blipFill>
            <a:blip r:embed="rId3">
              <a:extLst>
                <a:ext uri="{28A0092B-C50C-407E-A947-70E740481C1C}">
                  <a14:useLocalDpi xmlns:a14="http://schemas.microsoft.com/office/drawing/2010/main" val="0"/>
                </a:ext>
              </a:extLst>
            </a:blip>
            <a:srcRect t="5724"/>
            <a:stretch>
              <a:fillRect/>
            </a:stretch>
          </p:blipFill>
          <p:spPr bwMode="auto">
            <a:xfrm>
              <a:off x="3276600" y="1970654"/>
              <a:ext cx="2478024" cy="233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5"/>
            <p:cNvSpPr txBox="1">
              <a:spLocks noChangeArrowheads="1"/>
            </p:cNvSpPr>
            <p:nvPr/>
          </p:nvSpPr>
          <p:spPr bwMode="auto">
            <a:xfrm>
              <a:off x="3394449" y="3174829"/>
              <a:ext cx="2237547" cy="1084462"/>
            </a:xfrm>
            <a:prstGeom prst="rect">
              <a:avLst/>
            </a:prstGeom>
            <a:noFill/>
            <a:ln>
              <a:noFill/>
            </a:ln>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lnSpc>
                  <a:spcPct val="90000"/>
                </a:lnSpc>
                <a:defRPr/>
              </a:pPr>
              <a:r>
                <a:rPr lang="en-US" sz="1600" b="1" dirty="0">
                  <a:latin typeface="+mn-lt"/>
                </a:rPr>
                <a:t>Healthygrains.ca has seen a 35% increase in monthly web traffic </a:t>
              </a:r>
              <a:r>
                <a:rPr lang="en-US" sz="1600" dirty="0">
                  <a:latin typeface="+mn-lt"/>
                </a:rPr>
                <a:t>as compared to Y3.</a:t>
              </a:r>
            </a:p>
          </p:txBody>
        </p:sp>
      </p:grpSp>
      <p:grpSp>
        <p:nvGrpSpPr>
          <p:cNvPr id="49160" name="Group 33"/>
          <p:cNvGrpSpPr>
            <a:grpSpLocks/>
          </p:cNvGrpSpPr>
          <p:nvPr/>
        </p:nvGrpSpPr>
        <p:grpSpPr bwMode="auto">
          <a:xfrm>
            <a:off x="6069014" y="4002088"/>
            <a:ext cx="2473325" cy="2068512"/>
            <a:chOff x="4542618" y="1628274"/>
            <a:chExt cx="2478024" cy="2423698"/>
          </a:xfrm>
        </p:grpSpPr>
        <p:pic>
          <p:nvPicPr>
            <p:cNvPr id="49167" name="Picture 34"/>
            <p:cNvPicPr>
              <a:picLocks noChangeAspect="1"/>
            </p:cNvPicPr>
            <p:nvPr/>
          </p:nvPicPr>
          <p:blipFill>
            <a:blip r:embed="rId5">
              <a:extLst>
                <a:ext uri="{28A0092B-C50C-407E-A947-70E740481C1C}">
                  <a14:useLocalDpi xmlns:a14="http://schemas.microsoft.com/office/drawing/2010/main" val="0"/>
                </a:ext>
              </a:extLst>
            </a:blip>
            <a:srcRect t="3508"/>
            <a:stretch>
              <a:fillRect/>
            </a:stretch>
          </p:blipFill>
          <p:spPr bwMode="auto">
            <a:xfrm>
              <a:off x="4542618" y="1628274"/>
              <a:ext cx="2478024" cy="239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5"/>
            <p:cNvSpPr>
              <a:spLocks noChangeArrowheads="1"/>
            </p:cNvSpPr>
            <p:nvPr/>
          </p:nvSpPr>
          <p:spPr bwMode="auto">
            <a:xfrm>
              <a:off x="4638049" y="3079145"/>
              <a:ext cx="2287162" cy="972827"/>
            </a:xfrm>
            <a:prstGeom prst="rect">
              <a:avLst/>
            </a:prstGeom>
            <a:noFill/>
            <a:ln>
              <a:noFill/>
            </a:ln>
            <a:extLst/>
          </p:spPr>
          <p:txBody>
            <a:bodyPr>
              <a:spAutoFit/>
            </a:bodyPr>
            <a:lstStyle/>
            <a:p>
              <a:pPr algn="ctr" eaLnBrk="1" hangingPunct="1">
                <a:defRPr/>
              </a:pPr>
              <a:r>
                <a:rPr lang="en-US" sz="1600" b="1" dirty="0">
                  <a:ea typeface="MS PGothic" pitchFamily="34" charset="-128"/>
                </a:rPr>
                <a:t>67% increase in Twitter followers from Y3 to present. </a:t>
              </a:r>
            </a:p>
          </p:txBody>
        </p:sp>
      </p:grpSp>
      <p:sp>
        <p:nvSpPr>
          <p:cNvPr id="49162" name="Slide Number Placeholder 3"/>
          <p:cNvSpPr>
            <a:spLocks noGrp="1"/>
          </p:cNvSpPr>
          <p:nvPr>
            <p:ph type="sldNum" sz="quarter" idx="12"/>
          </p:nvPr>
        </p:nvSpPr>
        <p:spPr bwMode="auto">
          <a:xfrm>
            <a:off x="10256838" y="6165851"/>
            <a:ext cx="3984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pPr algn="l"/>
            <a:fld id="{9845D961-85A7-6B4B-A504-C591E95D4582}" type="slidenum">
              <a:rPr lang="en-US" altLang="en-US">
                <a:solidFill>
                  <a:srgbClr val="898989"/>
                </a:solidFill>
              </a:rPr>
              <a:pPr algn="l"/>
              <a:t>24</a:t>
            </a:fld>
            <a:endParaRPr lang="en-US" altLang="en-US">
              <a:solidFill>
                <a:srgbClr val="898989"/>
              </a:solidFill>
            </a:endParaRPr>
          </a:p>
        </p:txBody>
      </p:sp>
      <p:pic>
        <p:nvPicPr>
          <p:cNvPr id="49163" name="Picture 31" descr="logohgi.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66301" y="5916614"/>
            <a:ext cx="1255713"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5"/>
          <p:cNvSpPr txBox="1">
            <a:spLocks noChangeArrowheads="1"/>
          </p:cNvSpPr>
          <p:nvPr/>
        </p:nvSpPr>
        <p:spPr bwMode="auto">
          <a:xfrm>
            <a:off x="3627439" y="5086350"/>
            <a:ext cx="2238375" cy="757238"/>
          </a:xfrm>
          <a:prstGeom prst="rect">
            <a:avLst/>
          </a:prstGeom>
          <a:noFill/>
          <a:ln>
            <a:noFill/>
          </a:ln>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lnSpc>
                <a:spcPct val="90000"/>
              </a:lnSpc>
              <a:defRPr/>
            </a:pPr>
            <a:r>
              <a:rPr lang="en-US" sz="1600" b="1" dirty="0">
                <a:latin typeface="+mn-lt"/>
              </a:rPr>
              <a:t>Total digital reach has increased by 175%  </a:t>
            </a:r>
            <a:r>
              <a:rPr lang="en-US" sz="1600" dirty="0">
                <a:latin typeface="+mn-lt"/>
              </a:rPr>
              <a:t>as compared to Y3.</a:t>
            </a:r>
          </a:p>
        </p:txBody>
      </p:sp>
      <p:sp>
        <p:nvSpPr>
          <p:cNvPr id="25" name="Rectangle 24"/>
          <p:cNvSpPr/>
          <p:nvPr/>
        </p:nvSpPr>
        <p:spPr>
          <a:xfrm>
            <a:off x="1895475" y="3998913"/>
            <a:ext cx="1422400" cy="204311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chemeClr val="tx1"/>
                </a:solidFill>
              </a:rPr>
              <a:t>Over 1,180,000 </a:t>
            </a:r>
            <a:r>
              <a:rPr lang="en-US" sz="1600" dirty="0">
                <a:solidFill>
                  <a:schemeClr val="tx1"/>
                </a:solidFill>
              </a:rPr>
              <a:t>people reached through our digital channels</a:t>
            </a:r>
          </a:p>
        </p:txBody>
      </p:sp>
      <p:sp>
        <p:nvSpPr>
          <p:cNvPr id="49166" name="TextBox 1"/>
          <p:cNvSpPr txBox="1">
            <a:spLocks noChangeArrowheads="1"/>
          </p:cNvSpPr>
          <p:nvPr/>
        </p:nvSpPr>
        <p:spPr bwMode="auto">
          <a:xfrm>
            <a:off x="1909764" y="6319839"/>
            <a:ext cx="7489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pPr eaLnBrk="1" hangingPunct="1"/>
            <a:r>
              <a:rPr lang="en-US" altLang="en-US" sz="1400"/>
              <a:t>*By way of comparison, GFF</a:t>
            </a:r>
            <a:r>
              <a:rPr lang="ja-JP" altLang="en-US" sz="1400"/>
              <a:t>’</a:t>
            </a:r>
            <a:r>
              <a:rPr lang="en-US" altLang="ja-JP" sz="1400"/>
              <a:t>s US-based handle has 2,972 followers so this is very strong for Canada</a:t>
            </a:r>
            <a:endParaRPr lang="en-US" altLang="en-US" sz="1400"/>
          </a:p>
        </p:txBody>
      </p:sp>
    </p:spTree>
    <p:extLst>
      <p:ext uri="{BB962C8B-B14F-4D97-AF65-F5344CB8AC3E}">
        <p14:creationId xmlns:p14="http://schemas.microsoft.com/office/powerpoint/2010/main" val="683390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5381"/>
            <a:ext cx="10515600" cy="1325563"/>
          </a:xfrm>
        </p:spPr>
        <p:txBody>
          <a:bodyPr/>
          <a:lstStyle/>
          <a:p>
            <a:r>
              <a:rPr lang="en-US" b="1" dirty="0" smtClean="0"/>
              <a:t>Who We’re Reaching: “Swing Segment”</a:t>
            </a:r>
            <a:endParaRPr lang="en-US" b="1" dirty="0"/>
          </a:p>
        </p:txBody>
      </p:sp>
      <p:sp>
        <p:nvSpPr>
          <p:cNvPr id="3" name="Content Placeholder 2"/>
          <p:cNvSpPr>
            <a:spLocks noGrp="1"/>
          </p:cNvSpPr>
          <p:nvPr>
            <p:ph sz="half" idx="1"/>
          </p:nvPr>
        </p:nvSpPr>
        <p:spPr>
          <a:xfrm>
            <a:off x="838200" y="2125881"/>
            <a:ext cx="5181600" cy="4351338"/>
          </a:xfrm>
        </p:spPr>
        <p:txBody>
          <a:bodyPr>
            <a:normAutofit fontScale="92500" lnSpcReduction="20000"/>
          </a:bodyPr>
          <a:lstStyle/>
          <a:p>
            <a:r>
              <a:rPr lang="en-US" dirty="0"/>
              <a:t>Have a neutral opinion of grains and gluten-free, but have reduced grain consumption, based on confusion about the benefits and worry about weight gain.</a:t>
            </a:r>
          </a:p>
          <a:p>
            <a:r>
              <a:rPr lang="en-US" dirty="0"/>
              <a:t>They’re not in-depth researchers on this topic. </a:t>
            </a:r>
          </a:p>
          <a:p>
            <a:r>
              <a:rPr lang="en-US" dirty="0"/>
              <a:t>Without a strong position, they are open to influence.</a:t>
            </a:r>
          </a:p>
          <a:p>
            <a:r>
              <a:rPr lang="en-US" dirty="0" smtClean="0"/>
              <a:t>Comprised </a:t>
            </a:r>
            <a:r>
              <a:rPr lang="en-US" dirty="0"/>
              <a:t>of disparate demographics, but:</a:t>
            </a:r>
          </a:p>
          <a:p>
            <a:pPr lvl="1"/>
            <a:r>
              <a:rPr lang="en-US" dirty="0"/>
              <a:t>Those that have reduced grain/carb consumption skew ON/BC, Female, 40+</a:t>
            </a:r>
          </a:p>
          <a:p>
            <a:pPr marL="514350" indent="-514350">
              <a:buFont typeface="+mj-lt"/>
              <a:buAutoNum type="arabicPeriod"/>
            </a:pPr>
            <a:endParaRPr lang="en-US" dirty="0"/>
          </a:p>
          <a:p>
            <a:pPr marL="514350" indent="-514350">
              <a:buFont typeface="+mj-lt"/>
              <a:buAutoNum type="arabicPeriod"/>
            </a:pPr>
            <a:endParaRPr lang="en-US" dirty="0"/>
          </a:p>
        </p:txBody>
      </p:sp>
      <p:pic>
        <p:nvPicPr>
          <p:cNvPr id="5" name="Picture 3"/>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199" y="2311936"/>
            <a:ext cx="5607365" cy="374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535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2549"/>
            <a:ext cx="10515600" cy="1325563"/>
          </a:xfrm>
        </p:spPr>
        <p:txBody>
          <a:bodyPr/>
          <a:lstStyle/>
          <a:p>
            <a:r>
              <a:rPr lang="en-US" b="1" dirty="0" smtClean="0"/>
              <a:t>What’s We’re Doing</a:t>
            </a:r>
            <a:endParaRPr lang="en-US" b="1" dirty="0"/>
          </a:p>
        </p:txBody>
      </p:sp>
      <p:sp>
        <p:nvSpPr>
          <p:cNvPr id="3" name="Content Placeholder 2"/>
          <p:cNvSpPr>
            <a:spLocks noGrp="1"/>
          </p:cNvSpPr>
          <p:nvPr>
            <p:ph idx="1"/>
          </p:nvPr>
        </p:nvSpPr>
        <p:spPr>
          <a:xfrm>
            <a:off x="838200" y="2003049"/>
            <a:ext cx="10515600" cy="4351338"/>
          </a:xfrm>
        </p:spPr>
        <p:txBody>
          <a:bodyPr>
            <a:normAutofit lnSpcReduction="10000"/>
          </a:bodyPr>
          <a:lstStyle/>
          <a:p>
            <a:r>
              <a:rPr lang="en-US" dirty="0" smtClean="0"/>
              <a:t>Our core approach: we </a:t>
            </a:r>
            <a:r>
              <a:rPr lang="en-US" dirty="0"/>
              <a:t>need to appeal to the “Swing” segment’s </a:t>
            </a:r>
            <a:r>
              <a:rPr lang="en-US" dirty="0" smtClean="0"/>
              <a:t>emotional </a:t>
            </a:r>
            <a:r>
              <a:rPr lang="en-US" dirty="0"/>
              <a:t>desire to feel good about the food decisions </a:t>
            </a:r>
            <a:r>
              <a:rPr lang="en-US" dirty="0" smtClean="0"/>
              <a:t>they </a:t>
            </a:r>
            <a:r>
              <a:rPr lang="en-US" dirty="0"/>
              <a:t>make first, and support those decisions </a:t>
            </a:r>
            <a:r>
              <a:rPr lang="en-US" dirty="0" smtClean="0"/>
              <a:t>with </a:t>
            </a:r>
            <a:r>
              <a:rPr lang="en-US" dirty="0"/>
              <a:t>engaging, evidence-based scientific information second</a:t>
            </a:r>
            <a:r>
              <a:rPr lang="en-US" dirty="0" smtClean="0"/>
              <a:t>.</a:t>
            </a:r>
            <a:br>
              <a:rPr lang="en-US" dirty="0" smtClean="0"/>
            </a:br>
            <a:endParaRPr lang="en-US" dirty="0" smtClean="0"/>
          </a:p>
          <a:p>
            <a:r>
              <a:rPr lang="en-US" dirty="0"/>
              <a:t>“Engagement” content and “educational” content should not be mutually </a:t>
            </a:r>
            <a:r>
              <a:rPr lang="en-US" dirty="0" smtClean="0"/>
              <a:t>exclusive.</a:t>
            </a:r>
            <a:br>
              <a:rPr lang="en-US" dirty="0" smtClean="0"/>
            </a:br>
            <a:endParaRPr lang="en-US" dirty="0" smtClean="0"/>
          </a:p>
          <a:p>
            <a:r>
              <a:rPr lang="en-US" dirty="0" smtClean="0"/>
              <a:t>Bread </a:t>
            </a:r>
            <a:r>
              <a:rPr lang="en-US" dirty="0"/>
              <a:t>as primary driver for consumer push program based on the fact that more than half of Canadians have cut down on their bread consumption. </a:t>
            </a:r>
          </a:p>
        </p:txBody>
      </p:sp>
    </p:spTree>
    <p:extLst>
      <p:ext uri="{BB962C8B-B14F-4D97-AF65-F5344CB8AC3E}">
        <p14:creationId xmlns:p14="http://schemas.microsoft.com/office/powerpoint/2010/main" val="1557233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493"/>
            <a:ext cx="10515600" cy="1325563"/>
          </a:xfrm>
        </p:spPr>
        <p:txBody>
          <a:bodyPr/>
          <a:lstStyle/>
          <a:p>
            <a:r>
              <a:rPr lang="en-US" dirty="0" smtClean="0"/>
              <a:t>CONCLUSION</a:t>
            </a:r>
            <a:endParaRPr lang="en-US" dirty="0"/>
          </a:p>
        </p:txBody>
      </p:sp>
      <p:sp>
        <p:nvSpPr>
          <p:cNvPr id="3" name="Content Placeholder 2"/>
          <p:cNvSpPr>
            <a:spLocks noGrp="1"/>
          </p:cNvSpPr>
          <p:nvPr>
            <p:ph idx="1"/>
          </p:nvPr>
        </p:nvSpPr>
        <p:spPr>
          <a:xfrm>
            <a:off x="838200" y="2043993"/>
            <a:ext cx="10515600" cy="4351338"/>
          </a:xfrm>
        </p:spPr>
        <p:txBody>
          <a:bodyPr/>
          <a:lstStyle/>
          <a:p>
            <a:pPr>
              <a:lnSpc>
                <a:spcPct val="100000"/>
              </a:lnSpc>
              <a:spcBef>
                <a:spcPts val="0"/>
              </a:spcBef>
            </a:pPr>
            <a:r>
              <a:rPr lang="en-US" dirty="0" smtClean="0"/>
              <a:t>The Medium is the Message</a:t>
            </a:r>
          </a:p>
          <a:p>
            <a:pPr>
              <a:lnSpc>
                <a:spcPct val="100000"/>
              </a:lnSpc>
              <a:spcBef>
                <a:spcPts val="0"/>
              </a:spcBef>
            </a:pPr>
            <a:endParaRPr lang="en-US" dirty="0"/>
          </a:p>
          <a:p>
            <a:pPr>
              <a:lnSpc>
                <a:spcPct val="100000"/>
              </a:lnSpc>
              <a:spcBef>
                <a:spcPts val="0"/>
              </a:spcBef>
            </a:pPr>
            <a:r>
              <a:rPr lang="en-US" dirty="0" smtClean="0"/>
              <a:t>Transparency and Trust are imperative</a:t>
            </a:r>
          </a:p>
          <a:p>
            <a:pPr>
              <a:lnSpc>
                <a:spcPct val="100000"/>
              </a:lnSpc>
              <a:spcBef>
                <a:spcPts val="0"/>
              </a:spcBef>
            </a:pPr>
            <a:endParaRPr lang="en-US" dirty="0"/>
          </a:p>
          <a:p>
            <a:pPr>
              <a:lnSpc>
                <a:spcPct val="100000"/>
              </a:lnSpc>
              <a:spcBef>
                <a:spcPts val="0"/>
              </a:spcBef>
            </a:pPr>
            <a:r>
              <a:rPr lang="en-US" dirty="0" smtClean="0"/>
              <a:t>Emotional messages underpinned by rationale support are key</a:t>
            </a:r>
          </a:p>
          <a:p>
            <a:pPr>
              <a:lnSpc>
                <a:spcPct val="100000"/>
              </a:lnSpc>
              <a:spcBef>
                <a:spcPts val="0"/>
              </a:spcBef>
            </a:pPr>
            <a:endParaRPr lang="en-US" dirty="0"/>
          </a:p>
          <a:p>
            <a:pPr>
              <a:lnSpc>
                <a:spcPct val="100000"/>
              </a:lnSpc>
              <a:spcBef>
                <a:spcPts val="0"/>
              </a:spcBef>
            </a:pPr>
            <a:r>
              <a:rPr lang="en-US" dirty="0" smtClean="0"/>
              <a:t>Always be Engaging</a:t>
            </a:r>
            <a:endParaRPr lang="en-US" dirty="0"/>
          </a:p>
        </p:txBody>
      </p:sp>
    </p:spTree>
    <p:extLst>
      <p:ext uri="{BB962C8B-B14F-4D97-AF65-F5344CB8AC3E}">
        <p14:creationId xmlns:p14="http://schemas.microsoft.com/office/powerpoint/2010/main" val="1597307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a:t>
            </a:r>
            <a:br>
              <a:rPr lang="en-US" dirty="0" smtClean="0"/>
            </a:br>
            <a:r>
              <a:rPr lang="en-US" dirty="0" smtClean="0"/>
              <a:t/>
            </a:r>
            <a:br>
              <a:rPr lang="en-US" dirty="0" smtClean="0"/>
            </a:br>
            <a:r>
              <a:rPr lang="en-US" sz="4000" dirty="0" err="1" smtClean="0"/>
              <a:t>www.healthygrains.ca</a:t>
            </a:r>
            <a:r>
              <a:rPr lang="en-US" sz="4000" dirty="0" smtClean="0"/>
              <a:t/>
            </a:r>
            <a:br>
              <a:rPr lang="en-US" sz="4000" dirty="0" smtClean="0"/>
            </a:br>
            <a:r>
              <a:rPr lang="en-US" sz="4000" dirty="0" smtClean="0"/>
              <a:t>@</a:t>
            </a:r>
            <a:r>
              <a:rPr lang="en-US" sz="4000" dirty="0" err="1" smtClean="0"/>
              <a:t>HealthyGrain</a:t>
            </a:r>
            <a:r>
              <a:rPr lang="en-US" sz="4000" dirty="0"/>
              <a:t/>
            </a:r>
            <a:br>
              <a:rPr lang="en-US" sz="4000" dirty="0"/>
            </a:br>
            <a:endParaRPr lang="en-US" sz="4000" dirty="0"/>
          </a:p>
        </p:txBody>
      </p:sp>
    </p:spTree>
    <p:extLst>
      <p:ext uri="{BB962C8B-B14F-4D97-AF65-F5344CB8AC3E}">
        <p14:creationId xmlns:p14="http://schemas.microsoft.com/office/powerpoint/2010/main" val="1296178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50" y="2330474"/>
            <a:ext cx="10706100" cy="2387600"/>
          </a:xfrm>
        </p:spPr>
        <p:txBody>
          <a:bodyPr>
            <a:normAutofit/>
          </a:bodyPr>
          <a:lstStyle/>
          <a:p>
            <a:pPr lvl="0"/>
            <a:r>
              <a:rPr lang="en-US" dirty="0" smtClean="0"/>
              <a:t>UNDERSTANDING THE CURRENT CONSUMER LANDSCAPE</a:t>
            </a:r>
            <a:endParaRPr lang="en-US" sz="4400" dirty="0"/>
          </a:p>
        </p:txBody>
      </p:sp>
    </p:spTree>
    <p:extLst>
      <p:ext uri="{BB962C8B-B14F-4D97-AF65-F5344CB8AC3E}">
        <p14:creationId xmlns:p14="http://schemas.microsoft.com/office/powerpoint/2010/main" val="1129342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8901"/>
            <a:ext cx="10515600" cy="1325563"/>
          </a:xfrm>
        </p:spPr>
        <p:txBody>
          <a:bodyPr/>
          <a:lstStyle/>
          <a:p>
            <a:r>
              <a:rPr lang="en-US" b="1" dirty="0" smtClean="0"/>
              <a:t>Top 5 Food Information Sources</a:t>
            </a:r>
            <a:endParaRPr lang="en-US" b="1" dirty="0"/>
          </a:p>
        </p:txBody>
      </p:sp>
      <p:pic>
        <p:nvPicPr>
          <p:cNvPr id="4" name="Content Placeholder 3"/>
          <p:cNvPicPr>
            <a:picLocks noGrp="1" noChangeAspect="1"/>
          </p:cNvPicPr>
          <p:nvPr>
            <p:ph idx="1"/>
          </p:nvPr>
        </p:nvPicPr>
        <p:blipFill>
          <a:blip r:embed="rId3"/>
          <a:stretch>
            <a:fillRect/>
          </a:stretch>
        </p:blipFill>
        <p:spPr>
          <a:xfrm>
            <a:off x="3506774" y="1825625"/>
            <a:ext cx="5178451" cy="4351338"/>
          </a:xfrm>
          <a:prstGeom prst="rect">
            <a:avLst/>
          </a:prstGeom>
        </p:spPr>
      </p:pic>
      <p:sp>
        <p:nvSpPr>
          <p:cNvPr id="3" name="TextBox 2"/>
          <p:cNvSpPr txBox="1"/>
          <p:nvPr/>
        </p:nvSpPr>
        <p:spPr>
          <a:xfrm>
            <a:off x="1168400" y="6176963"/>
            <a:ext cx="6914713" cy="369332"/>
          </a:xfrm>
          <a:prstGeom prst="rect">
            <a:avLst/>
          </a:prstGeom>
          <a:noFill/>
        </p:spPr>
        <p:txBody>
          <a:bodyPr wrap="none" rtlCol="0">
            <a:spAutoFit/>
          </a:bodyPr>
          <a:lstStyle/>
          <a:p>
            <a:r>
              <a:rPr lang="en-US" dirty="0" smtClean="0"/>
              <a:t>2016 Canadian Public Trust Research, Canadian Centre for Food Integrity</a:t>
            </a:r>
            <a:endParaRPr lang="en-US" dirty="0"/>
          </a:p>
        </p:txBody>
      </p:sp>
    </p:spTree>
    <p:extLst>
      <p:ext uri="{BB962C8B-B14F-4D97-AF65-F5344CB8AC3E}">
        <p14:creationId xmlns:p14="http://schemas.microsoft.com/office/powerpoint/2010/main" val="2949149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4437"/>
            <a:ext cx="11185478" cy="1325563"/>
          </a:xfrm>
        </p:spPr>
        <p:txBody>
          <a:bodyPr/>
          <a:lstStyle/>
          <a:p>
            <a:r>
              <a:rPr lang="en-US" b="1" dirty="0" smtClean="0"/>
              <a:t>Canadian Sources of Nutrition Knowledge</a:t>
            </a:r>
            <a:endParaRPr lang="en-US" b="1" dirty="0"/>
          </a:p>
        </p:txBody>
      </p:sp>
      <p:sp>
        <p:nvSpPr>
          <p:cNvPr id="3" name="Content Placeholder 2"/>
          <p:cNvSpPr>
            <a:spLocks noGrp="1"/>
          </p:cNvSpPr>
          <p:nvPr>
            <p:ph idx="1"/>
          </p:nvPr>
        </p:nvSpPr>
        <p:spPr>
          <a:xfrm>
            <a:off x="838200" y="2084937"/>
            <a:ext cx="10515600" cy="4351338"/>
          </a:xfrm>
        </p:spPr>
        <p:txBody>
          <a:bodyPr/>
          <a:lstStyle/>
          <a:p>
            <a:r>
              <a:rPr lang="en-US" dirty="0" smtClean="0"/>
              <a:t>Younger Canadians rely more on the internet and social media whereas older Canadians rely more on food product labels</a:t>
            </a:r>
          </a:p>
          <a:p>
            <a:r>
              <a:rPr lang="en-US" dirty="0" smtClean="0"/>
              <a:t>Internet, Social Media and Blogs are now the #2 source of nutrition information 49%, with Food Labels being #1 at 60% (multiple source mentions)</a:t>
            </a:r>
          </a:p>
          <a:p>
            <a:r>
              <a:rPr lang="en-US" dirty="0" smtClean="0"/>
              <a:t>Government, family physicians and dietitians are rated the most credible sources of nutrition information</a:t>
            </a:r>
          </a:p>
          <a:p>
            <a:r>
              <a:rPr lang="en-US" dirty="0" smtClean="0"/>
              <a:t>Mobile apps are increasing as credible sources of information</a:t>
            </a:r>
          </a:p>
          <a:p>
            <a:r>
              <a:rPr lang="en-US" dirty="0" smtClean="0"/>
              <a:t>Celebrities are rated lowest credible source</a:t>
            </a:r>
            <a:endParaRPr lang="en-US" dirty="0"/>
          </a:p>
        </p:txBody>
      </p:sp>
      <p:sp>
        <p:nvSpPr>
          <p:cNvPr id="6" name="TextBox 5"/>
          <p:cNvSpPr txBox="1"/>
          <p:nvPr/>
        </p:nvSpPr>
        <p:spPr>
          <a:xfrm>
            <a:off x="660400" y="6245203"/>
            <a:ext cx="5058885" cy="369332"/>
          </a:xfrm>
          <a:prstGeom prst="rect">
            <a:avLst/>
          </a:prstGeom>
          <a:noFill/>
        </p:spPr>
        <p:txBody>
          <a:bodyPr wrap="none" rtlCol="0">
            <a:spAutoFit/>
          </a:bodyPr>
          <a:lstStyle/>
          <a:p>
            <a:r>
              <a:rPr lang="en-US" dirty="0" smtClean="0"/>
              <a:t>Tracking Nutrition Trends, Dietitians of Canada 2016</a:t>
            </a:r>
            <a:endParaRPr lang="en-US" dirty="0"/>
          </a:p>
        </p:txBody>
      </p:sp>
    </p:spTree>
    <p:extLst>
      <p:ext uri="{BB962C8B-B14F-4D97-AF65-F5344CB8AC3E}">
        <p14:creationId xmlns:p14="http://schemas.microsoft.com/office/powerpoint/2010/main" val="1348149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30783"/>
            <a:ext cx="10515600" cy="4351338"/>
          </a:xfrm>
        </p:spPr>
        <p:txBody>
          <a:bodyPr/>
          <a:lstStyle/>
          <a:p>
            <a:pPr marL="0" indent="0" algn="ctr">
              <a:buNone/>
            </a:pPr>
            <a:endParaRPr lang="en-US" dirty="0" smtClean="0"/>
          </a:p>
          <a:p>
            <a:pPr marL="0" indent="0" algn="ctr">
              <a:spcBef>
                <a:spcPct val="0"/>
              </a:spcBef>
              <a:buNone/>
            </a:pPr>
            <a:r>
              <a:rPr lang="en-US" sz="4400" b="1" dirty="0" smtClean="0">
                <a:latin typeface="+mj-lt"/>
                <a:ea typeface="+mj-ea"/>
                <a:cs typeface="+mj-cs"/>
              </a:rPr>
              <a:t>MEDIA ANALYSIS SHOWS A SHIFTING CONVERSATION</a:t>
            </a:r>
            <a:endParaRPr lang="en-US" sz="4400" b="1" dirty="0">
              <a:latin typeface="+mj-lt"/>
              <a:ea typeface="+mj-ea"/>
              <a:cs typeface="+mj-cs"/>
            </a:endParaRPr>
          </a:p>
        </p:txBody>
      </p:sp>
    </p:spTree>
    <p:extLst>
      <p:ext uri="{BB962C8B-B14F-4D97-AF65-F5344CB8AC3E}">
        <p14:creationId xmlns:p14="http://schemas.microsoft.com/office/powerpoint/2010/main" val="2993399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845"/>
            <a:ext cx="10515600" cy="1325563"/>
          </a:xfrm>
        </p:spPr>
        <p:txBody>
          <a:bodyPr/>
          <a:lstStyle/>
          <a:p>
            <a:r>
              <a:rPr lang="en-US" b="1" dirty="0" smtClean="0"/>
              <a:t>Tracking Influential Conversation</a:t>
            </a:r>
            <a:endParaRPr lang="en-US" b="1" dirty="0"/>
          </a:p>
        </p:txBody>
      </p:sp>
      <p:sp>
        <p:nvSpPr>
          <p:cNvPr id="3" name="Content Placeholder 2"/>
          <p:cNvSpPr>
            <a:spLocks noGrp="1"/>
          </p:cNvSpPr>
          <p:nvPr>
            <p:ph idx="1"/>
          </p:nvPr>
        </p:nvSpPr>
        <p:spPr>
          <a:xfrm>
            <a:off x="838200" y="2030345"/>
            <a:ext cx="10515600" cy="4351338"/>
          </a:xfrm>
        </p:spPr>
        <p:txBody>
          <a:bodyPr>
            <a:normAutofit/>
          </a:bodyPr>
          <a:lstStyle/>
          <a:p>
            <a:r>
              <a:rPr lang="en-US" dirty="0" smtClean="0"/>
              <a:t>HGI conducted a media audit, based </a:t>
            </a:r>
            <a:r>
              <a:rPr lang="en-US" dirty="0"/>
              <a:t>on </a:t>
            </a:r>
            <a:r>
              <a:rPr lang="en-US" dirty="0" smtClean="0"/>
              <a:t>an analysis of traditional </a:t>
            </a:r>
            <a:r>
              <a:rPr lang="en-US" dirty="0"/>
              <a:t>media coverage, from </a:t>
            </a:r>
            <a:r>
              <a:rPr lang="en-US" dirty="0" smtClean="0"/>
              <a:t>Canadian top-tier outlets over a six month period, </a:t>
            </a:r>
            <a:r>
              <a:rPr lang="en-US" dirty="0"/>
              <a:t>surrounding key issues including:  </a:t>
            </a:r>
            <a:endParaRPr lang="en-US" dirty="0" smtClean="0"/>
          </a:p>
          <a:p>
            <a:pPr lvl="1" fontAlgn="t"/>
            <a:r>
              <a:rPr lang="en-US" dirty="0"/>
              <a:t>The Gluten-Free Diet</a:t>
            </a:r>
          </a:p>
          <a:p>
            <a:pPr lvl="1" fontAlgn="t"/>
            <a:r>
              <a:rPr lang="en-US" dirty="0"/>
              <a:t>Carbohydrates and Weight Loss</a:t>
            </a:r>
          </a:p>
          <a:p>
            <a:pPr lvl="1" fontAlgn="t"/>
            <a:r>
              <a:rPr lang="en-US" dirty="0"/>
              <a:t>Whole Grains </a:t>
            </a:r>
          </a:p>
          <a:p>
            <a:pPr lvl="1" fontAlgn="t"/>
            <a:r>
              <a:rPr lang="en-US" dirty="0"/>
              <a:t>Refined/Enriched Grains </a:t>
            </a:r>
            <a:r>
              <a:rPr lang="en-US" dirty="0" smtClean="0"/>
              <a:t>Foods</a:t>
            </a:r>
            <a:endParaRPr lang="en-US" dirty="0"/>
          </a:p>
        </p:txBody>
      </p:sp>
      <p:sp>
        <p:nvSpPr>
          <p:cNvPr id="4" name="TextBox 3"/>
          <p:cNvSpPr txBox="1"/>
          <p:nvPr/>
        </p:nvSpPr>
        <p:spPr>
          <a:xfrm>
            <a:off x="-757238" y="4071938"/>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708496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845"/>
            <a:ext cx="10515600" cy="1325563"/>
          </a:xfrm>
        </p:spPr>
        <p:txBody>
          <a:bodyPr/>
          <a:lstStyle/>
          <a:p>
            <a:r>
              <a:rPr lang="en-US" b="1" dirty="0" smtClean="0"/>
              <a:t>Media Influencers</a:t>
            </a:r>
            <a:endParaRPr lang="en-US" b="1" dirty="0"/>
          </a:p>
        </p:txBody>
      </p:sp>
      <p:sp>
        <p:nvSpPr>
          <p:cNvPr id="3" name="Content Placeholder 2"/>
          <p:cNvSpPr>
            <a:spLocks noGrp="1"/>
          </p:cNvSpPr>
          <p:nvPr>
            <p:ph idx="1"/>
          </p:nvPr>
        </p:nvSpPr>
        <p:spPr>
          <a:xfrm>
            <a:off x="838200" y="2030345"/>
            <a:ext cx="10515600" cy="4351338"/>
          </a:xfrm>
        </p:spPr>
        <p:txBody>
          <a:bodyPr>
            <a:normAutofit fontScale="85000" lnSpcReduction="10000"/>
          </a:bodyPr>
          <a:lstStyle/>
          <a:p>
            <a:pPr marL="342900" indent="-342900"/>
            <a:r>
              <a:rPr lang="en-US" dirty="0"/>
              <a:t>90% (44 of 49) of all coverage </a:t>
            </a:r>
            <a:r>
              <a:rPr lang="en-US" dirty="0" smtClean="0"/>
              <a:t>included </a:t>
            </a:r>
            <a:r>
              <a:rPr lang="en-US" dirty="0"/>
              <a:t>a </a:t>
            </a:r>
            <a:r>
              <a:rPr lang="en-US" dirty="0" smtClean="0"/>
              <a:t>quote from an “expert” spokesperson</a:t>
            </a:r>
            <a:endParaRPr lang="en-US" dirty="0"/>
          </a:p>
          <a:p>
            <a:pPr marL="342900" indent="-342900"/>
            <a:endParaRPr lang="en-US" dirty="0"/>
          </a:p>
          <a:p>
            <a:pPr marL="342900" indent="-342900"/>
            <a:r>
              <a:rPr lang="en-US" dirty="0"/>
              <a:t>Researchers (33%) and Registered Dietitians (29%) were quoted most frequently</a:t>
            </a:r>
          </a:p>
          <a:p>
            <a:pPr marL="342900" indent="-342900"/>
            <a:endParaRPr lang="en-US" dirty="0"/>
          </a:p>
          <a:p>
            <a:pPr marL="342900" indent="-342900"/>
            <a:r>
              <a:rPr lang="en-US" dirty="0"/>
              <a:t>Doctors were quoted in 6 of 49 (12%) stories</a:t>
            </a:r>
            <a:br>
              <a:rPr lang="en-US" dirty="0"/>
            </a:br>
            <a:endParaRPr lang="en-US" dirty="0"/>
          </a:p>
          <a:p>
            <a:pPr marL="342900" indent="-342900"/>
            <a:r>
              <a:rPr lang="en-US" dirty="0"/>
              <a:t>Fitness Professionals  were quoted in only 2 of the 49 (4%) pieces of coverage</a:t>
            </a:r>
            <a:br>
              <a:rPr lang="en-US" dirty="0"/>
            </a:br>
            <a:endParaRPr lang="en-US" dirty="0"/>
          </a:p>
          <a:p>
            <a:pPr marL="342900" indent="-342900"/>
            <a:r>
              <a:rPr lang="en-US" dirty="0"/>
              <a:t>The “Other” category included government officials (quoted in  5 of 49 stories), environmental group spokespeople (3 of 49 stories), biologists, nutritionists/holistic nutritionists, a celebrity and an </a:t>
            </a:r>
            <a:r>
              <a:rPr lang="en-US" dirty="0" smtClean="0"/>
              <a:t>archaeologist</a:t>
            </a:r>
            <a:endParaRPr lang="en-US" dirty="0"/>
          </a:p>
        </p:txBody>
      </p:sp>
      <p:sp>
        <p:nvSpPr>
          <p:cNvPr id="4" name="TextBox 3"/>
          <p:cNvSpPr txBox="1"/>
          <p:nvPr/>
        </p:nvSpPr>
        <p:spPr>
          <a:xfrm>
            <a:off x="-757238" y="4071938"/>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542035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845"/>
            <a:ext cx="10515600" cy="1325563"/>
          </a:xfrm>
        </p:spPr>
        <p:txBody>
          <a:bodyPr/>
          <a:lstStyle/>
          <a:p>
            <a:r>
              <a:rPr lang="en-US" b="1" dirty="0" smtClean="0"/>
              <a:t>Whole Grains vs. Refined Grains</a:t>
            </a:r>
            <a:endParaRPr lang="en-US" b="1" dirty="0"/>
          </a:p>
        </p:txBody>
      </p:sp>
      <p:sp>
        <p:nvSpPr>
          <p:cNvPr id="3" name="Content Placeholder 2"/>
          <p:cNvSpPr>
            <a:spLocks noGrp="1"/>
          </p:cNvSpPr>
          <p:nvPr>
            <p:ph idx="1"/>
          </p:nvPr>
        </p:nvSpPr>
        <p:spPr>
          <a:xfrm>
            <a:off x="838200" y="2030345"/>
            <a:ext cx="10515600" cy="4351338"/>
          </a:xfrm>
        </p:spPr>
        <p:txBody>
          <a:bodyPr>
            <a:normAutofit/>
          </a:bodyPr>
          <a:lstStyle/>
          <a:p>
            <a:pPr marL="342900" indent="-342900"/>
            <a:r>
              <a:rPr lang="en-US" dirty="0"/>
              <a:t>There is a near universal belief in the positives of whole grains, but the perception of refined grains is negative and needs to be </a:t>
            </a:r>
            <a:r>
              <a:rPr lang="en-US" dirty="0" smtClean="0"/>
              <a:t>addressed</a:t>
            </a:r>
          </a:p>
          <a:p>
            <a:pPr marL="342900" indent="-342900"/>
            <a:endParaRPr lang="en-US" dirty="0"/>
          </a:p>
          <a:p>
            <a:pPr marL="342900" indent="-342900"/>
            <a:r>
              <a:rPr lang="en-US" dirty="0" smtClean="0"/>
              <a:t>100% of coverage discussing whole grains was positive in tone</a:t>
            </a:r>
          </a:p>
          <a:p>
            <a:pPr marL="342900" indent="-342900"/>
            <a:endParaRPr lang="en-US" dirty="0"/>
          </a:p>
          <a:p>
            <a:pPr marL="342900" indent="-342900"/>
            <a:r>
              <a:rPr lang="en-US" dirty="0" smtClean="0"/>
              <a:t>91% of coverage discussing refined grains was negative in tone</a:t>
            </a:r>
            <a:endParaRPr lang="en-US" dirty="0"/>
          </a:p>
        </p:txBody>
      </p:sp>
      <p:sp>
        <p:nvSpPr>
          <p:cNvPr id="4" name="TextBox 3"/>
          <p:cNvSpPr txBox="1"/>
          <p:nvPr/>
        </p:nvSpPr>
        <p:spPr>
          <a:xfrm>
            <a:off x="-757238" y="4071938"/>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519247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1602</TotalTime>
  <Words>2576</Words>
  <Application>Microsoft Macintosh PowerPoint</Application>
  <PresentationFormat>Widescreen</PresentationFormat>
  <Paragraphs>219</Paragraphs>
  <Slides>28</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MS PGothic</vt:lpstr>
      <vt:lpstr>Office Theme</vt:lpstr>
      <vt:lpstr>  CEREAL GRAIN BASED FOOD ATTRIBUTES- WHAT CONSUMERS WANT  </vt:lpstr>
      <vt:lpstr>Healthy Grains Institute </vt:lpstr>
      <vt:lpstr>UNDERSTANDING THE CURRENT CONSUMER LANDSCAPE</vt:lpstr>
      <vt:lpstr>Top 5 Food Information Sources</vt:lpstr>
      <vt:lpstr>Canadian Sources of Nutrition Knowledge</vt:lpstr>
      <vt:lpstr>PowerPoint Presentation</vt:lpstr>
      <vt:lpstr>Tracking Influential Conversation</vt:lpstr>
      <vt:lpstr>Media Influencers</vt:lpstr>
      <vt:lpstr>Whole Grains vs. Refined Grains</vt:lpstr>
      <vt:lpstr>Gluten-Free to Carbs</vt:lpstr>
      <vt:lpstr>PowerPoint Presentation</vt:lpstr>
      <vt:lpstr> Impressions of Wheat and Grain</vt:lpstr>
      <vt:lpstr>Gluten-Free Diets</vt:lpstr>
      <vt:lpstr>Wheat and Grain Based Diet</vt:lpstr>
      <vt:lpstr>Reduction of Grain-Based Product</vt:lpstr>
      <vt:lpstr>PowerPoint Presentation</vt:lpstr>
      <vt:lpstr>Top Trends Food and Beverage Trends to 2020</vt:lpstr>
      <vt:lpstr>Cereal and Cereal Products</vt:lpstr>
      <vt:lpstr>Reduced Interest in Low Carb Diets</vt:lpstr>
      <vt:lpstr>Key Takeaways</vt:lpstr>
      <vt:lpstr>How The HGI is Leveraging This Learning?</vt:lpstr>
      <vt:lpstr>Consumer Trust Model</vt:lpstr>
      <vt:lpstr>PowerPoint Presentation</vt:lpstr>
      <vt:lpstr>PowerPoint Presentation</vt:lpstr>
      <vt:lpstr>Who We’re Reaching: “Swing Segment”</vt:lpstr>
      <vt:lpstr>What’s We’re Doing</vt:lpstr>
      <vt:lpstr>CONCLUSION</vt:lpstr>
      <vt:lpstr>THANK YOU  www.healthygrains.ca @HealthyGrain </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Overview Canadian Market</dc:title>
  <dc:creator>Microsoft Office User</dc:creator>
  <cp:lastModifiedBy>Microsoft Office User</cp:lastModifiedBy>
  <cp:revision>78</cp:revision>
  <cp:lastPrinted>2016-09-12T16:22:34Z</cp:lastPrinted>
  <dcterms:created xsi:type="dcterms:W3CDTF">2016-08-10T17:21:53Z</dcterms:created>
  <dcterms:modified xsi:type="dcterms:W3CDTF">2016-09-27T15:45:02Z</dcterms:modified>
</cp:coreProperties>
</file>